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  <p:sldId id="270" r:id="rId14"/>
    <p:sldId id="271" r:id="rId15"/>
    <p:sldId id="269" r:id="rId16"/>
    <p:sldId id="273" r:id="rId17"/>
    <p:sldId id="272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78" autoAdjust="0"/>
    <p:restoredTop sz="94660" autoAdjust="0"/>
  </p:normalViewPr>
  <p:slideViewPr>
    <p:cSldViewPr snapToGrid="0">
      <p:cViewPr varScale="1">
        <p:scale>
          <a:sx n="95" d="100"/>
          <a:sy n="95" d="100"/>
        </p:scale>
        <p:origin x="44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DF0522-1949-48AA-8CA6-7EC62E8EF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9585A1-A451-4A80-9B71-12004BDAB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A19C70-37BC-4D1F-A06E-527AFFCC4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A0ADCB-B311-4014-92E5-EA76E79E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538373-8442-488B-9BDE-E013CF055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7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1FD122-F41D-47D1-9EFD-DD0662BF5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F8F755-4B6B-44AA-B8E8-9F436DB2F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C6E7F1-4668-41CE-8692-EB417D247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4BAD85-A660-497A-9BC1-1118B794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AE3A3A-7FF8-446D-B19A-74E949F3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28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B188965-96E5-42E9-ADC9-14C58020B2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6ABA00-65CA-4E2C-9481-9D3AEE66D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92FF03-3845-4A5B-A290-1B1B37DF6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31CD94-C1ED-423A-BC6A-C5D06014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8FA839-D405-4E6C-8656-6DAFA46FA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74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15951-3DFB-42ED-8540-122D66780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041" y="365125"/>
            <a:ext cx="11466095" cy="1198979"/>
          </a:xfrm>
        </p:spPr>
        <p:txBody>
          <a:bodyPr/>
          <a:lstStyle>
            <a:lvl1pPr>
              <a:defRPr b="1">
                <a:latin typeface="GOST type B" panose="020B0500000000000000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B9ED0-BB83-4331-8EF0-060D477BD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41" y="1564105"/>
            <a:ext cx="11466095" cy="5197642"/>
          </a:xfrm>
        </p:spPr>
        <p:txBody>
          <a:bodyPr/>
          <a:lstStyle>
            <a:lvl1pPr>
              <a:defRPr>
                <a:latin typeface="GOST type B" panose="020B0500000000000000" pitchFamily="34" charset="0"/>
              </a:defRPr>
            </a:lvl1pPr>
            <a:lvl2pPr>
              <a:defRPr>
                <a:latin typeface="GOST type B" panose="020B0500000000000000" pitchFamily="34" charset="0"/>
              </a:defRPr>
            </a:lvl2pPr>
            <a:lvl3pPr>
              <a:defRPr>
                <a:latin typeface="GOST type B" panose="020B0500000000000000" pitchFamily="34" charset="0"/>
              </a:defRPr>
            </a:lvl3pPr>
            <a:lvl4pPr>
              <a:defRPr>
                <a:latin typeface="GOST type B" panose="020B0500000000000000" pitchFamily="34" charset="0"/>
              </a:defRPr>
            </a:lvl4pPr>
            <a:lvl5pPr>
              <a:defRPr>
                <a:latin typeface="GOST type B" panose="020B0500000000000000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3812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4F1F3-FAC2-4EDB-AC02-A1BB39407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1CE7F6-A4EF-40CE-8DAC-289358919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541D4-3668-416F-A855-F2147BC0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62BE65-8618-4A31-BE8D-83CB9DCFE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05D341-45CB-446D-8352-069CF4F20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84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B37B9B-E141-4482-8789-2F3B4A36D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EA33A0-2166-4BA9-A474-8357A07C6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011154-244A-4BF9-8777-72763C83F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55A557-FE68-4467-8E8D-BFAE48D93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C2429C-B6F1-4D33-8EE8-C99ACA9E8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C484D0-64DB-47D9-B8A3-880F023E4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88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855017-BA55-49C3-9521-C537D8158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3F6B8D-A1EE-499C-91E3-77542F48D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BE714FF-3D4C-41F9-A844-F6D063D91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36AF68-E28C-4C85-B554-0D820AE6E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BC6531-208E-4016-874E-72D169236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4B9AA0-2E26-469E-A1A0-B926F4F1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BBAF1EE-1A59-4972-82C3-1F8593FA1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083DCF-201C-48C1-AAEE-B5FA2A56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4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9E34CA-9ACE-4CEE-AAFD-E53BD7398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DE2ECF3-D550-4304-B031-BAE3D014A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888D0EA-4074-4BBE-9B5E-5CFF8C5F9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A46484-4482-4D72-8195-575B6E1D0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4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5CFB8F-3D05-4A9F-BCD7-2E14A3A6C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C6B34E-4120-4F1D-903A-74114269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944F6B-43D0-490C-A8C3-E1FCAED02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59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BE648-8443-4E5A-8642-E6B567DD1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89A130-96C1-48E0-8CDB-6E57DFE26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295D97-CE20-41D3-9706-0D86BDA66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0D95914-F8FE-4917-AD42-311A830E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83FFD9-3C68-44BA-9A96-2B927DBD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27844A-B397-4F01-AE21-371E0F897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09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3409AC-A83B-4926-BA8A-F6541BA57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0581F9C-3C89-420A-84F4-55A58514D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B052F2-15CF-4D29-9AA2-93F6A4AD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4A09C7-6E4C-4AE9-ACD1-FD66FCCA4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82FC1F-5C9E-4A83-BBAC-6792891A9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87596F-5270-42E6-95E5-D11F2BF0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732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3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5D3F3-669A-463B-8AFF-679224D08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AB85A5-0C79-4778-801B-039FA9658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A5D2B4-D4BA-4913-9D7C-969BE8C6C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0D2BE-3F16-4F40-87D6-AF66B72922BD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9FE17EF-0905-4498-9A9D-1EDA04D58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A6D2F1-BF25-4978-A9D1-131803D2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EC77-8A88-4886-9D8C-5D6D108C3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70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78741-949E-437C-8A34-0E7C69F25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GOST type B" panose="020B0500000000000000" pitchFamily="34" charset="0"/>
              </a:rPr>
              <a:t>Решение неравенств второй степени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C4A755-A8C6-4757-A2D8-1907F38E14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3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(1)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ru-RU" dirty="0"/>
                  <a:t>1)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  <a:blipFill>
                <a:blip r:embed="rId3"/>
                <a:stretch>
                  <a:fillRect l="-1654" t="-12879" r="-1737" b="-28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4500" indent="-444500">
                  <a:buNone/>
                </a:pPr>
                <a:r>
                  <a:rPr lang="ru-RU" dirty="0"/>
                  <a:t>2) Найдем нули функции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:</a:t>
                </a: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  <a:blipFill>
                <a:blip r:embed="rId4"/>
                <a:stretch>
                  <a:fillRect l="-3026" t="-10843" b="-2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3429001"/>
                <a:ext cx="4740442" cy="5414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3429001"/>
                <a:ext cx="4740442" cy="5414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5E721736-7B1A-426C-B6B1-A138F2FF38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3926302"/>
                <a:ext cx="4740442" cy="962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5E721736-7B1A-426C-B6B1-A138F2FF3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3926302"/>
                <a:ext cx="4740442" cy="9625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0A7DA17F-4548-45EA-A1E8-AD6E8AC3EF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4985069"/>
                <a:ext cx="4740442" cy="962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0A7DA17F-4548-45EA-A1E8-AD6E8AC3E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4985069"/>
                <a:ext cx="4740442" cy="9625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2">
            <a:extLst>
              <a:ext uri="{FF2B5EF4-FFF2-40B4-BE49-F238E27FC236}">
                <a16:creationId xmlns:a16="http://schemas.microsoft.com/office/drawing/2014/main" id="{4CC4A06B-BBBC-4496-89B0-516D4F10A672}"/>
              </a:ext>
            </a:extLst>
          </p:cNvPr>
          <p:cNvSpPr txBox="1">
            <a:spLocks/>
          </p:cNvSpPr>
          <p:nvPr/>
        </p:nvSpPr>
        <p:spPr>
          <a:xfrm>
            <a:off x="6168190" y="2470477"/>
            <a:ext cx="5261811" cy="5414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3</a:t>
            </a:r>
            <a:r>
              <a:rPr lang="ru-RU" dirty="0"/>
              <a:t>) Строим схематически график:</a:t>
            </a:r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3D9B64CB-53C8-4336-9E08-9B045638DCAB}"/>
              </a:ext>
            </a:extLst>
          </p:cNvPr>
          <p:cNvGrpSpPr/>
          <p:nvPr/>
        </p:nvGrpSpPr>
        <p:grpSpPr>
          <a:xfrm>
            <a:off x="6649117" y="2983972"/>
            <a:ext cx="4175294" cy="3480980"/>
            <a:chOff x="7674310" y="1812910"/>
            <a:chExt cx="4175294" cy="3480980"/>
          </a:xfrm>
        </p:grpSpPr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381CC06E-B18F-4B0D-9D0C-980C5441E5DC}"/>
                </a:ext>
              </a:extLst>
            </p:cNvPr>
            <p:cNvSpPr/>
            <p:nvPr/>
          </p:nvSpPr>
          <p:spPr>
            <a:xfrm>
              <a:off x="7708230" y="1812910"/>
              <a:ext cx="4062820" cy="348098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 l="-78230" t="-1" b="-26852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7557DE62-3EB1-477F-AF7F-F5641E12E3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158188" y="1828351"/>
              <a:ext cx="0" cy="3248975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8EC0DDC1-DB44-4DF0-9BE4-3DF9E85A8C33}"/>
                </a:ext>
              </a:extLst>
            </p:cNvPr>
            <p:cNvCxnSpPr>
              <a:cxnSpLocks/>
            </p:cNvCxnSpPr>
            <p:nvPr/>
          </p:nvCxnSpPr>
          <p:spPr>
            <a:xfrm>
              <a:off x="7814396" y="4221485"/>
              <a:ext cx="396437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D78CF7-B8DC-4F8E-B6DB-367E3E8DC404}"/>
                </a:ext>
              </a:extLst>
            </p:cNvPr>
            <p:cNvSpPr txBox="1"/>
            <p:nvPr/>
          </p:nvSpPr>
          <p:spPr>
            <a:xfrm>
              <a:off x="7814396" y="4169789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E22B096-7081-40F8-BD3F-390C952794CD}"/>
                </a:ext>
              </a:extLst>
            </p:cNvPr>
            <p:cNvSpPr txBox="1"/>
            <p:nvPr/>
          </p:nvSpPr>
          <p:spPr>
            <a:xfrm>
              <a:off x="7674310" y="182835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9426E21-A1E2-469C-BDB5-CF27643AE473}"/>
                </a:ext>
              </a:extLst>
            </p:cNvPr>
            <p:cNvSpPr txBox="1"/>
            <p:nvPr/>
          </p:nvSpPr>
          <p:spPr>
            <a:xfrm>
              <a:off x="11467768" y="423299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757E12B3-30C3-411D-A653-49210D0202C8}"/>
                </a:ext>
              </a:extLst>
            </p:cNvPr>
            <p:cNvSpPr/>
            <p:nvPr/>
          </p:nvSpPr>
          <p:spPr>
            <a:xfrm>
              <a:off x="8107217" y="4176075"/>
              <a:ext cx="96252" cy="96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Полилиния: фигура 30">
            <a:extLst>
              <a:ext uri="{FF2B5EF4-FFF2-40B4-BE49-F238E27FC236}">
                <a16:creationId xmlns:a16="http://schemas.microsoft.com/office/drawing/2014/main" id="{AD0B6A90-B836-4196-B5B6-3A629B2FD100}"/>
              </a:ext>
            </a:extLst>
          </p:cNvPr>
          <p:cNvSpPr/>
          <p:nvPr/>
        </p:nvSpPr>
        <p:spPr>
          <a:xfrm>
            <a:off x="7709480" y="3100874"/>
            <a:ext cx="2417883" cy="3035926"/>
          </a:xfrm>
          <a:custGeom>
            <a:avLst/>
            <a:gdLst>
              <a:gd name="connsiteX0" fmla="*/ 0 w 2417883"/>
              <a:gd name="connsiteY0" fmla="*/ 165603 h 3522414"/>
              <a:gd name="connsiteX1" fmla="*/ 397042 w 2417883"/>
              <a:gd name="connsiteY1" fmla="*/ 1982372 h 3522414"/>
              <a:gd name="connsiteX2" fmla="*/ 794084 w 2417883"/>
              <a:gd name="connsiteY2" fmla="*/ 3149435 h 3522414"/>
              <a:gd name="connsiteX3" fmla="*/ 1191127 w 2417883"/>
              <a:gd name="connsiteY3" fmla="*/ 3522414 h 3522414"/>
              <a:gd name="connsiteX4" fmla="*/ 1588169 w 2417883"/>
              <a:gd name="connsiteY4" fmla="*/ 3149435 h 3522414"/>
              <a:gd name="connsiteX5" fmla="*/ 1973179 w 2417883"/>
              <a:gd name="connsiteY5" fmla="*/ 1982372 h 3522414"/>
              <a:gd name="connsiteX6" fmla="*/ 2382253 w 2417883"/>
              <a:gd name="connsiteY6" fmla="*/ 177635 h 3522414"/>
              <a:gd name="connsiteX7" fmla="*/ 2370221 w 2417883"/>
              <a:gd name="connsiteY7" fmla="*/ 165603 h 352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17883" h="3522414">
                <a:moveTo>
                  <a:pt x="0" y="165603"/>
                </a:moveTo>
                <a:cubicBezTo>
                  <a:pt x="132347" y="825335"/>
                  <a:pt x="264695" y="1485067"/>
                  <a:pt x="397042" y="1982372"/>
                </a:cubicBezTo>
                <a:cubicBezTo>
                  <a:pt x="529389" y="2479677"/>
                  <a:pt x="661737" y="2892761"/>
                  <a:pt x="794084" y="3149435"/>
                </a:cubicBezTo>
                <a:cubicBezTo>
                  <a:pt x="926431" y="3406109"/>
                  <a:pt x="1058780" y="3522414"/>
                  <a:pt x="1191127" y="3522414"/>
                </a:cubicBezTo>
                <a:cubicBezTo>
                  <a:pt x="1323474" y="3522414"/>
                  <a:pt x="1457827" y="3406109"/>
                  <a:pt x="1588169" y="3149435"/>
                </a:cubicBezTo>
                <a:cubicBezTo>
                  <a:pt x="1718511" y="2892761"/>
                  <a:pt x="1840832" y="2477672"/>
                  <a:pt x="1973179" y="1982372"/>
                </a:cubicBezTo>
                <a:cubicBezTo>
                  <a:pt x="2105526" y="1487072"/>
                  <a:pt x="2316079" y="480430"/>
                  <a:pt x="2382253" y="177635"/>
                </a:cubicBezTo>
                <a:cubicBezTo>
                  <a:pt x="2448427" y="-125160"/>
                  <a:pt x="2409324" y="20221"/>
                  <a:pt x="2370221" y="165603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F36168E1-28C6-44B6-A778-92B6E973C57A}"/>
              </a:ext>
            </a:extLst>
          </p:cNvPr>
          <p:cNvSpPr/>
          <p:nvPr/>
        </p:nvSpPr>
        <p:spPr>
          <a:xfrm>
            <a:off x="9403762" y="5315007"/>
            <a:ext cx="157811" cy="15781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E9F349FF-FA3A-48D9-9425-9E4A44CB18EE}"/>
              </a:ext>
            </a:extLst>
          </p:cNvPr>
          <p:cNvSpPr/>
          <p:nvPr/>
        </p:nvSpPr>
        <p:spPr>
          <a:xfrm>
            <a:off x="8223157" y="5315059"/>
            <a:ext cx="157812" cy="15781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FAF455-896A-411C-9547-8EFEB0479EBB}"/>
              </a:ext>
            </a:extLst>
          </p:cNvPr>
          <p:cNvSpPr txBox="1"/>
          <p:nvPr/>
        </p:nvSpPr>
        <p:spPr>
          <a:xfrm>
            <a:off x="7994508" y="5397517"/>
            <a:ext cx="350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GOST type B" panose="020B0500000000000000" pitchFamily="34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4B5BFE0-12D4-41BF-A741-5598DE9E15DE}"/>
              </a:ext>
            </a:extLst>
          </p:cNvPr>
          <p:cNvSpPr txBox="1"/>
          <p:nvPr/>
        </p:nvSpPr>
        <p:spPr>
          <a:xfrm>
            <a:off x="9408279" y="5401011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GOST type B" panose="020B0500000000000000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27351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(1)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ru-RU" dirty="0"/>
                  <a:t>1)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  <a:blipFill>
                <a:blip r:embed="rId3"/>
                <a:stretch>
                  <a:fillRect l="-1654" t="-12879" r="-1737" b="-28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4500" indent="-444500">
                  <a:buNone/>
                </a:pPr>
                <a:r>
                  <a:rPr lang="ru-RU" dirty="0"/>
                  <a:t>2) Найдем нули функции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:</a:t>
                </a: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  <a:blipFill>
                <a:blip r:embed="rId4"/>
                <a:stretch>
                  <a:fillRect l="-3026" t="-10843" b="-2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3429001"/>
                <a:ext cx="4740442" cy="5414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3429001"/>
                <a:ext cx="4740442" cy="5414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5E721736-7B1A-426C-B6B1-A138F2FF38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3926302"/>
                <a:ext cx="4740442" cy="962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5E721736-7B1A-426C-B6B1-A138F2FF3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3926302"/>
                <a:ext cx="4740442" cy="9625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0A7DA17F-4548-45EA-A1E8-AD6E8AC3EF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4985069"/>
                <a:ext cx="4740442" cy="962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0A7DA17F-4548-45EA-A1E8-AD6E8AC3E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4985069"/>
                <a:ext cx="4740442" cy="9625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2">
            <a:extLst>
              <a:ext uri="{FF2B5EF4-FFF2-40B4-BE49-F238E27FC236}">
                <a16:creationId xmlns:a16="http://schemas.microsoft.com/office/drawing/2014/main" id="{4CC4A06B-BBBC-4496-89B0-516D4F10A672}"/>
              </a:ext>
            </a:extLst>
          </p:cNvPr>
          <p:cNvSpPr txBox="1">
            <a:spLocks/>
          </p:cNvSpPr>
          <p:nvPr/>
        </p:nvSpPr>
        <p:spPr>
          <a:xfrm>
            <a:off x="6168190" y="2470477"/>
            <a:ext cx="5261811" cy="5414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3</a:t>
            </a:r>
            <a:r>
              <a:rPr lang="ru-RU" dirty="0"/>
              <a:t>) Строим схематически график: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F57274E5-D51D-40BF-9383-22BCFD420C48}"/>
              </a:ext>
            </a:extLst>
          </p:cNvPr>
          <p:cNvGrpSpPr/>
          <p:nvPr/>
        </p:nvGrpSpPr>
        <p:grpSpPr>
          <a:xfrm>
            <a:off x="6604484" y="2983972"/>
            <a:ext cx="4581132" cy="3480980"/>
            <a:chOff x="6604484" y="2983972"/>
            <a:chExt cx="4581132" cy="3480980"/>
          </a:xfrm>
        </p:grpSpPr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381CC06E-B18F-4B0D-9D0C-980C5441E5DC}"/>
                </a:ext>
              </a:extLst>
            </p:cNvPr>
            <p:cNvSpPr/>
            <p:nvPr/>
          </p:nvSpPr>
          <p:spPr>
            <a:xfrm>
              <a:off x="6683037" y="2983972"/>
              <a:ext cx="4062820" cy="3480980"/>
            </a:xfrm>
            <a:prstGeom prst="rect">
              <a:avLst/>
            </a:prstGeom>
            <a:blipFill dpi="0" rotWithShape="1">
              <a:blip r:embed="rId8"/>
              <a:srcRect/>
              <a:stretch>
                <a:fillRect l="-78230" t="-1" b="-26852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5F742518-E9BF-4C5D-8795-5F3778CCB80E}"/>
                </a:ext>
              </a:extLst>
            </p:cNvPr>
            <p:cNvSpPr/>
            <p:nvPr/>
          </p:nvSpPr>
          <p:spPr>
            <a:xfrm>
              <a:off x="8277726" y="5390147"/>
              <a:ext cx="1203158" cy="746653"/>
            </a:xfrm>
            <a:custGeom>
              <a:avLst/>
              <a:gdLst>
                <a:gd name="connsiteX0" fmla="*/ 0 w 1203158"/>
                <a:gd name="connsiteY0" fmla="*/ 0 h 774430"/>
                <a:gd name="connsiteX1" fmla="*/ 409074 w 1203158"/>
                <a:gd name="connsiteY1" fmla="*/ 685800 h 774430"/>
                <a:gd name="connsiteX2" fmla="*/ 661737 w 1203158"/>
                <a:gd name="connsiteY2" fmla="*/ 757990 h 774430"/>
                <a:gd name="connsiteX3" fmla="*/ 926432 w 1203158"/>
                <a:gd name="connsiteY3" fmla="*/ 613611 h 774430"/>
                <a:gd name="connsiteX4" fmla="*/ 1203158 w 1203158"/>
                <a:gd name="connsiteY4" fmla="*/ 12032 h 774430"/>
                <a:gd name="connsiteX5" fmla="*/ 1203158 w 1203158"/>
                <a:gd name="connsiteY5" fmla="*/ 12032 h 774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3158" h="774430">
                  <a:moveTo>
                    <a:pt x="0" y="0"/>
                  </a:moveTo>
                  <a:cubicBezTo>
                    <a:pt x="149392" y="279734"/>
                    <a:pt x="298785" y="559468"/>
                    <a:pt x="409074" y="685800"/>
                  </a:cubicBezTo>
                  <a:cubicBezTo>
                    <a:pt x="519363" y="812132"/>
                    <a:pt x="575511" y="770022"/>
                    <a:pt x="661737" y="757990"/>
                  </a:cubicBezTo>
                  <a:cubicBezTo>
                    <a:pt x="747963" y="745958"/>
                    <a:pt x="836195" y="737937"/>
                    <a:pt x="926432" y="613611"/>
                  </a:cubicBezTo>
                  <a:cubicBezTo>
                    <a:pt x="1016669" y="489285"/>
                    <a:pt x="1203158" y="12032"/>
                    <a:pt x="1203158" y="12032"/>
                  </a:cubicBezTo>
                  <a:lnTo>
                    <a:pt x="1203158" y="12032"/>
                  </a:lnTo>
                </a:path>
              </a:pathLst>
            </a:custGeom>
            <a:pattFill prst="dkDnDiag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−</a:t>
              </a:r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id="{EB4FC840-5F68-4A5E-B536-1F57E798250C}"/>
                </a:ext>
              </a:extLst>
            </p:cNvPr>
            <p:cNvSpPr/>
            <p:nvPr/>
          </p:nvSpPr>
          <p:spPr>
            <a:xfrm rot="21540000" flipH="1">
              <a:off x="9465178" y="3016999"/>
              <a:ext cx="1720438" cy="2370221"/>
            </a:xfrm>
            <a:custGeom>
              <a:avLst/>
              <a:gdLst>
                <a:gd name="connsiteX0" fmla="*/ 108285 w 1636295"/>
                <a:gd name="connsiteY0" fmla="*/ 2370221 h 2370221"/>
                <a:gd name="connsiteX1" fmla="*/ 1636295 w 1636295"/>
                <a:gd name="connsiteY1" fmla="*/ 2370221 h 2370221"/>
                <a:gd name="connsiteX2" fmla="*/ 1419727 w 1636295"/>
                <a:gd name="connsiteY2" fmla="*/ 1768642 h 2370221"/>
                <a:gd name="connsiteX3" fmla="*/ 1167063 w 1636295"/>
                <a:gd name="connsiteY3" fmla="*/ 794084 h 2370221"/>
                <a:gd name="connsiteX4" fmla="*/ 998621 w 1636295"/>
                <a:gd name="connsiteY4" fmla="*/ 168442 h 2370221"/>
                <a:gd name="connsiteX5" fmla="*/ 986590 w 1636295"/>
                <a:gd name="connsiteY5" fmla="*/ 0 h 2370221"/>
                <a:gd name="connsiteX6" fmla="*/ 0 w 1636295"/>
                <a:gd name="connsiteY6" fmla="*/ 12031 h 237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6295" h="2370221">
                  <a:moveTo>
                    <a:pt x="108285" y="2370221"/>
                  </a:moveTo>
                  <a:lnTo>
                    <a:pt x="1636295" y="2370221"/>
                  </a:lnTo>
                  <a:lnTo>
                    <a:pt x="1419727" y="1768642"/>
                  </a:lnTo>
                  <a:lnTo>
                    <a:pt x="1167063" y="794084"/>
                  </a:lnTo>
                  <a:lnTo>
                    <a:pt x="998621" y="168442"/>
                  </a:lnTo>
                  <a:lnTo>
                    <a:pt x="986590" y="0"/>
                  </a:lnTo>
                  <a:lnTo>
                    <a:pt x="0" y="12031"/>
                  </a:lnTo>
                </a:path>
              </a:pathLst>
            </a:custGeom>
            <a:pattFill prst="ltDnDiag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E15B95E8-004E-421A-9400-BBE54D9EC59A}"/>
                </a:ext>
              </a:extLst>
            </p:cNvPr>
            <p:cNvSpPr/>
            <p:nvPr/>
          </p:nvSpPr>
          <p:spPr>
            <a:xfrm rot="60000">
              <a:off x="6604484" y="3031958"/>
              <a:ext cx="1709338" cy="2370221"/>
            </a:xfrm>
            <a:custGeom>
              <a:avLst/>
              <a:gdLst>
                <a:gd name="connsiteX0" fmla="*/ 108285 w 1636295"/>
                <a:gd name="connsiteY0" fmla="*/ 2370221 h 2370221"/>
                <a:gd name="connsiteX1" fmla="*/ 1636295 w 1636295"/>
                <a:gd name="connsiteY1" fmla="*/ 2370221 h 2370221"/>
                <a:gd name="connsiteX2" fmla="*/ 1419727 w 1636295"/>
                <a:gd name="connsiteY2" fmla="*/ 1768642 h 2370221"/>
                <a:gd name="connsiteX3" fmla="*/ 1167063 w 1636295"/>
                <a:gd name="connsiteY3" fmla="*/ 794084 h 2370221"/>
                <a:gd name="connsiteX4" fmla="*/ 998621 w 1636295"/>
                <a:gd name="connsiteY4" fmla="*/ 168442 h 2370221"/>
                <a:gd name="connsiteX5" fmla="*/ 986590 w 1636295"/>
                <a:gd name="connsiteY5" fmla="*/ 0 h 2370221"/>
                <a:gd name="connsiteX6" fmla="*/ 0 w 1636295"/>
                <a:gd name="connsiteY6" fmla="*/ 12031 h 237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6295" h="2370221">
                  <a:moveTo>
                    <a:pt x="108285" y="2370221"/>
                  </a:moveTo>
                  <a:lnTo>
                    <a:pt x="1636295" y="2370221"/>
                  </a:lnTo>
                  <a:lnTo>
                    <a:pt x="1419727" y="1768642"/>
                  </a:lnTo>
                  <a:lnTo>
                    <a:pt x="1167063" y="794084"/>
                  </a:lnTo>
                  <a:lnTo>
                    <a:pt x="998621" y="168442"/>
                  </a:lnTo>
                  <a:lnTo>
                    <a:pt x="986590" y="0"/>
                  </a:lnTo>
                  <a:lnTo>
                    <a:pt x="0" y="12031"/>
                  </a:lnTo>
                </a:path>
              </a:pathLst>
            </a:custGeom>
            <a:pattFill prst="ltDnDiag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+</a:t>
              </a:r>
            </a:p>
          </p:txBody>
        </p: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7557DE62-3EB1-477F-AF7F-F5641E12E3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2995" y="2999413"/>
              <a:ext cx="0" cy="3248975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8EC0DDC1-DB44-4DF0-9BE4-3DF9E85A8C33}"/>
                </a:ext>
              </a:extLst>
            </p:cNvPr>
            <p:cNvCxnSpPr>
              <a:cxnSpLocks/>
            </p:cNvCxnSpPr>
            <p:nvPr/>
          </p:nvCxnSpPr>
          <p:spPr>
            <a:xfrm>
              <a:off x="6789203" y="5392547"/>
              <a:ext cx="396437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D78CF7-B8DC-4F8E-B6DB-367E3E8DC404}"/>
                </a:ext>
              </a:extLst>
            </p:cNvPr>
            <p:cNvSpPr txBox="1"/>
            <p:nvPr/>
          </p:nvSpPr>
          <p:spPr>
            <a:xfrm>
              <a:off x="6789203" y="534085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E22B096-7081-40F8-BD3F-390C952794CD}"/>
                </a:ext>
              </a:extLst>
            </p:cNvPr>
            <p:cNvSpPr txBox="1"/>
            <p:nvPr/>
          </p:nvSpPr>
          <p:spPr>
            <a:xfrm>
              <a:off x="6649117" y="2999413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9426E21-A1E2-469C-BDB5-CF27643AE473}"/>
                </a:ext>
              </a:extLst>
            </p:cNvPr>
            <p:cNvSpPr txBox="1"/>
            <p:nvPr/>
          </p:nvSpPr>
          <p:spPr>
            <a:xfrm>
              <a:off x="10442575" y="5404053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757E12B3-30C3-411D-A653-49210D0202C8}"/>
                </a:ext>
              </a:extLst>
            </p:cNvPr>
            <p:cNvSpPr/>
            <p:nvPr/>
          </p:nvSpPr>
          <p:spPr>
            <a:xfrm>
              <a:off x="7082024" y="5347137"/>
              <a:ext cx="96252" cy="96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3FAF455-896A-411C-9547-8EFEB0479EBB}"/>
                </a:ext>
              </a:extLst>
            </p:cNvPr>
            <p:cNvSpPr txBox="1"/>
            <p:nvPr/>
          </p:nvSpPr>
          <p:spPr>
            <a:xfrm>
              <a:off x="7994508" y="5397517"/>
              <a:ext cx="3501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4B5BFE0-12D4-41BF-A741-5598DE9E15DE}"/>
                </a:ext>
              </a:extLst>
            </p:cNvPr>
            <p:cNvSpPr txBox="1"/>
            <p:nvPr/>
          </p:nvSpPr>
          <p:spPr>
            <a:xfrm>
              <a:off x="9408279" y="540101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2</a:t>
              </a:r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AD0B6A90-B836-4196-B5B6-3A629B2FD100}"/>
                </a:ext>
              </a:extLst>
            </p:cNvPr>
            <p:cNvSpPr/>
            <p:nvPr/>
          </p:nvSpPr>
          <p:spPr>
            <a:xfrm>
              <a:off x="7709480" y="3100874"/>
              <a:ext cx="2417883" cy="3035926"/>
            </a:xfrm>
            <a:custGeom>
              <a:avLst/>
              <a:gdLst>
                <a:gd name="connsiteX0" fmla="*/ 0 w 2417883"/>
                <a:gd name="connsiteY0" fmla="*/ 165603 h 3522414"/>
                <a:gd name="connsiteX1" fmla="*/ 397042 w 2417883"/>
                <a:gd name="connsiteY1" fmla="*/ 1982372 h 3522414"/>
                <a:gd name="connsiteX2" fmla="*/ 794084 w 2417883"/>
                <a:gd name="connsiteY2" fmla="*/ 3149435 h 3522414"/>
                <a:gd name="connsiteX3" fmla="*/ 1191127 w 2417883"/>
                <a:gd name="connsiteY3" fmla="*/ 3522414 h 3522414"/>
                <a:gd name="connsiteX4" fmla="*/ 1588169 w 2417883"/>
                <a:gd name="connsiteY4" fmla="*/ 3149435 h 3522414"/>
                <a:gd name="connsiteX5" fmla="*/ 1973179 w 2417883"/>
                <a:gd name="connsiteY5" fmla="*/ 1982372 h 3522414"/>
                <a:gd name="connsiteX6" fmla="*/ 2382253 w 2417883"/>
                <a:gd name="connsiteY6" fmla="*/ 177635 h 3522414"/>
                <a:gd name="connsiteX7" fmla="*/ 2370221 w 2417883"/>
                <a:gd name="connsiteY7" fmla="*/ 165603 h 352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7883" h="3522414">
                  <a:moveTo>
                    <a:pt x="0" y="165603"/>
                  </a:moveTo>
                  <a:cubicBezTo>
                    <a:pt x="132347" y="825335"/>
                    <a:pt x="264695" y="1485067"/>
                    <a:pt x="397042" y="1982372"/>
                  </a:cubicBezTo>
                  <a:cubicBezTo>
                    <a:pt x="529389" y="2479677"/>
                    <a:pt x="661737" y="2892761"/>
                    <a:pt x="794084" y="3149435"/>
                  </a:cubicBezTo>
                  <a:cubicBezTo>
                    <a:pt x="926431" y="3406109"/>
                    <a:pt x="1058780" y="3522414"/>
                    <a:pt x="1191127" y="3522414"/>
                  </a:cubicBezTo>
                  <a:cubicBezTo>
                    <a:pt x="1323474" y="3522414"/>
                    <a:pt x="1457827" y="3406109"/>
                    <a:pt x="1588169" y="3149435"/>
                  </a:cubicBezTo>
                  <a:cubicBezTo>
                    <a:pt x="1718511" y="2892761"/>
                    <a:pt x="1840832" y="2477672"/>
                    <a:pt x="1973179" y="1982372"/>
                  </a:cubicBezTo>
                  <a:cubicBezTo>
                    <a:pt x="2105526" y="1487072"/>
                    <a:pt x="2316079" y="480430"/>
                    <a:pt x="2382253" y="177635"/>
                  </a:cubicBezTo>
                  <a:cubicBezTo>
                    <a:pt x="2448427" y="-125160"/>
                    <a:pt x="2409324" y="20221"/>
                    <a:pt x="2370221" y="165603"/>
                  </a:cubicBezTo>
                </a:path>
              </a:pathLst>
            </a:cu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F36168E1-28C6-44B6-A778-92B6E973C57A}"/>
                </a:ext>
              </a:extLst>
            </p:cNvPr>
            <p:cNvSpPr/>
            <p:nvPr/>
          </p:nvSpPr>
          <p:spPr>
            <a:xfrm>
              <a:off x="9403762" y="5315007"/>
              <a:ext cx="157811" cy="157811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E9F349FF-FA3A-48D9-9425-9E4A44CB18EE}"/>
                </a:ext>
              </a:extLst>
            </p:cNvPr>
            <p:cNvSpPr/>
            <p:nvPr/>
          </p:nvSpPr>
          <p:spPr>
            <a:xfrm>
              <a:off x="8223157" y="5315059"/>
              <a:ext cx="157812" cy="157812"/>
            </a:xfrm>
            <a:prstGeom prst="ellips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Объект 2">
            <a:extLst>
              <a:ext uri="{FF2B5EF4-FFF2-40B4-BE49-F238E27FC236}">
                <a16:creationId xmlns:a16="http://schemas.microsoft.com/office/drawing/2014/main" id="{41C25BE6-3CA4-44F9-98A5-F61F5E69708B}"/>
              </a:ext>
            </a:extLst>
          </p:cNvPr>
          <p:cNvSpPr txBox="1">
            <a:spLocks/>
          </p:cNvSpPr>
          <p:nvPr/>
        </p:nvSpPr>
        <p:spPr>
          <a:xfrm>
            <a:off x="4623871" y="6209809"/>
            <a:ext cx="2145012" cy="5414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Ответ: </a:t>
            </a:r>
            <a:r>
              <a:rPr lang="en-US" dirty="0"/>
              <a:t>[1; 2]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385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(3)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3498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(3)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Объект 2">
            <a:extLst>
              <a:ext uri="{FF2B5EF4-FFF2-40B4-BE49-F238E27FC236}">
                <a16:creationId xmlns:a16="http://schemas.microsoft.com/office/drawing/2014/main" id="{FEAFCC70-339F-4C2E-856F-B520A5EA6840}"/>
              </a:ext>
            </a:extLst>
          </p:cNvPr>
          <p:cNvSpPr txBox="1">
            <a:spLocks/>
          </p:cNvSpPr>
          <p:nvPr/>
        </p:nvSpPr>
        <p:spPr>
          <a:xfrm>
            <a:off x="493293" y="1641592"/>
            <a:ext cx="11466095" cy="419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>
              <a:buFont typeface="Arial" panose="020B0604020202020204" pitchFamily="34" charset="0"/>
              <a:buNone/>
            </a:pPr>
            <a:r>
              <a:rPr lang="ru-RU" dirty="0"/>
              <a:t>1)</a:t>
            </a:r>
            <a:r>
              <a:rPr lang="en-US" dirty="0"/>
              <a:t> </a:t>
            </a:r>
            <a:r>
              <a:rPr lang="ru-RU" dirty="0"/>
              <a:t>Приведём неравенство к стандартному виду умножив его на </a:t>
            </a:r>
            <a:r>
              <a:rPr lang="ru-RU" b="1" dirty="0"/>
              <a:t>-1</a:t>
            </a:r>
            <a:r>
              <a:rPr lang="ru-RU" dirty="0"/>
              <a:t>.</a:t>
            </a:r>
          </a:p>
        </p:txBody>
      </p:sp>
      <p:sp>
        <p:nvSpPr>
          <p:cNvPr id="39" name="Объект 2">
            <a:extLst>
              <a:ext uri="{FF2B5EF4-FFF2-40B4-BE49-F238E27FC236}">
                <a16:creationId xmlns:a16="http://schemas.microsoft.com/office/drawing/2014/main" id="{F9B558E0-3274-4B73-8626-3D2E11B41F66}"/>
              </a:ext>
            </a:extLst>
          </p:cNvPr>
          <p:cNvSpPr txBox="1">
            <a:spLocks/>
          </p:cNvSpPr>
          <p:nvPr/>
        </p:nvSpPr>
        <p:spPr>
          <a:xfrm>
            <a:off x="955040" y="2078414"/>
            <a:ext cx="11004348" cy="1756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571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При этом не забываем правило: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Если правую и левую часть неравенства </a:t>
            </a:r>
            <a:r>
              <a:rPr lang="ru-RU" b="1" dirty="0"/>
              <a:t>умножить или разделить на отрицательное число</a:t>
            </a:r>
            <a:r>
              <a:rPr lang="ru-RU" dirty="0"/>
              <a:t>, то </a:t>
            </a:r>
            <a:r>
              <a:rPr lang="ru-RU" b="1" dirty="0"/>
              <a:t>знак неравенства нужно поменять на противоположный</a:t>
            </a:r>
            <a:r>
              <a:rPr lang="ru-RU" dirty="0"/>
              <a:t>.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767D602-F27C-4D96-8D79-73C718108B83}"/>
              </a:ext>
            </a:extLst>
          </p:cNvPr>
          <p:cNvCxnSpPr>
            <a:cxnSpLocks/>
          </p:cNvCxnSpPr>
          <p:nvPr/>
        </p:nvCxnSpPr>
        <p:spPr>
          <a:xfrm>
            <a:off x="782320" y="2701159"/>
            <a:ext cx="0" cy="1037721"/>
          </a:xfrm>
          <a:prstGeom prst="line">
            <a:avLst/>
          </a:prstGeom>
          <a:ln w="50800" cmpd="dbl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573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(3)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1641592"/>
                <a:ext cx="11466095" cy="41981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/>
                  <a:t>1) </a:t>
                </a:r>
                <a:r>
                  <a:rPr lang="ru-RU" dirty="0"/>
                  <a:t>Приведём неравенство к стандартному виду умножив его на </a:t>
                </a:r>
                <a:r>
                  <a:rPr lang="ru-RU" b="1" dirty="0"/>
                  <a:t>-1</a:t>
                </a:r>
                <a:r>
                  <a:rPr lang="ru-RU" dirty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/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∙(−1)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1641592"/>
                <a:ext cx="11466095" cy="419813"/>
              </a:xfrm>
              <a:prstGeom prst="rect">
                <a:avLst/>
              </a:prstGeom>
              <a:blipFill>
                <a:blip r:embed="rId3"/>
                <a:stretch>
                  <a:fillRect l="-1116" t="-24638" b="-1739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9369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(3)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en-US" dirty="0"/>
                  <a:t>2</a:t>
                </a:r>
                <a:r>
                  <a:rPr lang="ru-RU" dirty="0"/>
                  <a:t>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  <a:blipFill>
                <a:blip r:embed="rId3"/>
                <a:stretch>
                  <a:fillRect l="-2256" t="-7339" r="-859" b="-6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Arial" panose="020B0604020202020204" pitchFamily="34" charset="0"/>
                  <a:buAutoNum type="arabicParenR"/>
                </a:pPr>
                <a:r>
                  <a:rPr lang="ru-RU" dirty="0"/>
                  <a:t>Приведём неравенство к стандартному виду умножив его на </a:t>
                </a:r>
                <a:r>
                  <a:rPr lang="ru-RU" b="1" dirty="0"/>
                  <a:t>-1</a:t>
                </a:r>
                <a:r>
                  <a:rPr lang="ru-RU" dirty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/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∙(−1)</m:t>
                    </m:r>
                  </m:oMath>
                </a14:m>
                <a:r>
                  <a:rPr lang="en-US" dirty="0"/>
                  <a:t> &lt;=&gt;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  <a:blipFill>
                <a:blip r:embed="rId4"/>
                <a:stretch>
                  <a:fillRect l="-957" t="-10559" b="-18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745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(3)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en-US" dirty="0"/>
                  <a:t>2</a:t>
                </a:r>
                <a:r>
                  <a:rPr lang="ru-RU" dirty="0"/>
                  <a:t>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  <a:blipFill>
                <a:blip r:embed="rId3"/>
                <a:stretch>
                  <a:fillRect l="-2256" t="-7339" r="-859" b="-6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001" y="4235117"/>
                <a:ext cx="4030580" cy="8483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4500" indent="-444500">
                  <a:buNone/>
                </a:pPr>
                <a:r>
                  <a:rPr lang="en-US" dirty="0"/>
                  <a:t>3</a:t>
                </a:r>
                <a:r>
                  <a:rPr lang="ru-RU" dirty="0"/>
                  <a:t>) Найдем нули функции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:</a:t>
                </a: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01" y="4235117"/>
                <a:ext cx="4030580" cy="848306"/>
              </a:xfrm>
              <a:prstGeom prst="rect">
                <a:avLst/>
              </a:prstGeom>
              <a:blipFill>
                <a:blip r:embed="rId4"/>
                <a:stretch>
                  <a:fillRect l="-3026" t="-12950" b="-22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7523" y="5083422"/>
                <a:ext cx="3765056" cy="541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23" y="5083422"/>
                <a:ext cx="3765056" cy="5414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Arial" panose="020B0604020202020204" pitchFamily="34" charset="0"/>
                  <a:buAutoNum type="arabicParenR"/>
                </a:pPr>
                <a:r>
                  <a:rPr lang="ru-RU" dirty="0"/>
                  <a:t>Приведём неравенство к стандартному виду умножив его на </a:t>
                </a:r>
                <a:r>
                  <a:rPr lang="ru-RU" b="1" dirty="0"/>
                  <a:t>-1</a:t>
                </a:r>
                <a:r>
                  <a:rPr lang="ru-RU" dirty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/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∙(−1)</m:t>
                    </m:r>
                  </m:oMath>
                </a14:m>
                <a:r>
                  <a:rPr lang="en-US" dirty="0"/>
                  <a:t> &lt;=&gt;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b="1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  <a:blipFill>
                <a:blip r:embed="rId6"/>
                <a:stretch>
                  <a:fillRect l="-957" t="-10559" b="-18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73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(3)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en-US" dirty="0"/>
                  <a:t>2</a:t>
                </a:r>
                <a:r>
                  <a:rPr lang="ru-RU" dirty="0"/>
                  <a:t>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  <a:blipFill>
                <a:blip r:embed="rId3"/>
                <a:stretch>
                  <a:fillRect l="-2256" t="-7339" r="-859" b="-6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001" y="4235117"/>
                <a:ext cx="4030580" cy="8483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4500" indent="-444500">
                  <a:buNone/>
                </a:pPr>
                <a:r>
                  <a:rPr lang="en-US" dirty="0"/>
                  <a:t>3</a:t>
                </a:r>
                <a:r>
                  <a:rPr lang="ru-RU" dirty="0"/>
                  <a:t>) Найдем нули функции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:</a:t>
                </a: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01" y="4235117"/>
                <a:ext cx="4030580" cy="848306"/>
              </a:xfrm>
              <a:prstGeom prst="rect">
                <a:avLst/>
              </a:prstGeom>
              <a:blipFill>
                <a:blip r:embed="rId4"/>
                <a:stretch>
                  <a:fillRect l="-3026" t="-12950" b="-22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7523" y="5083422"/>
                <a:ext cx="3765056" cy="541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23" y="5083422"/>
                <a:ext cx="3765056" cy="5414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2">
            <a:extLst>
              <a:ext uri="{FF2B5EF4-FFF2-40B4-BE49-F238E27FC236}">
                <a16:creationId xmlns:a16="http://schemas.microsoft.com/office/drawing/2014/main" id="{4CC4A06B-BBBC-4496-89B0-516D4F10A672}"/>
              </a:ext>
            </a:extLst>
          </p:cNvPr>
          <p:cNvSpPr txBox="1">
            <a:spLocks/>
          </p:cNvSpPr>
          <p:nvPr/>
        </p:nvSpPr>
        <p:spPr>
          <a:xfrm>
            <a:off x="6352995" y="2779733"/>
            <a:ext cx="5261811" cy="5414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3</a:t>
            </a:r>
            <a:r>
              <a:rPr lang="ru-RU" dirty="0"/>
              <a:t>) Строим схематически график: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F57274E5-D51D-40BF-9383-22BCFD420C48}"/>
              </a:ext>
            </a:extLst>
          </p:cNvPr>
          <p:cNvGrpSpPr/>
          <p:nvPr/>
        </p:nvGrpSpPr>
        <p:grpSpPr>
          <a:xfrm>
            <a:off x="6816997" y="3270250"/>
            <a:ext cx="4581132" cy="3480980"/>
            <a:chOff x="6604484" y="2983972"/>
            <a:chExt cx="4581132" cy="3480980"/>
          </a:xfrm>
        </p:grpSpPr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381CC06E-B18F-4B0D-9D0C-980C5441E5DC}"/>
                </a:ext>
              </a:extLst>
            </p:cNvPr>
            <p:cNvSpPr/>
            <p:nvPr/>
          </p:nvSpPr>
          <p:spPr>
            <a:xfrm>
              <a:off x="6683037" y="2983972"/>
              <a:ext cx="4062820" cy="3480980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 l="-78230" t="-1" b="-26852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5F742518-E9BF-4C5D-8795-5F3778CCB80E}"/>
                </a:ext>
              </a:extLst>
            </p:cNvPr>
            <p:cNvSpPr/>
            <p:nvPr/>
          </p:nvSpPr>
          <p:spPr>
            <a:xfrm>
              <a:off x="8277726" y="5390147"/>
              <a:ext cx="1203158" cy="746653"/>
            </a:xfrm>
            <a:custGeom>
              <a:avLst/>
              <a:gdLst>
                <a:gd name="connsiteX0" fmla="*/ 0 w 1203158"/>
                <a:gd name="connsiteY0" fmla="*/ 0 h 774430"/>
                <a:gd name="connsiteX1" fmla="*/ 409074 w 1203158"/>
                <a:gd name="connsiteY1" fmla="*/ 685800 h 774430"/>
                <a:gd name="connsiteX2" fmla="*/ 661737 w 1203158"/>
                <a:gd name="connsiteY2" fmla="*/ 757990 h 774430"/>
                <a:gd name="connsiteX3" fmla="*/ 926432 w 1203158"/>
                <a:gd name="connsiteY3" fmla="*/ 613611 h 774430"/>
                <a:gd name="connsiteX4" fmla="*/ 1203158 w 1203158"/>
                <a:gd name="connsiteY4" fmla="*/ 12032 h 774430"/>
                <a:gd name="connsiteX5" fmla="*/ 1203158 w 1203158"/>
                <a:gd name="connsiteY5" fmla="*/ 12032 h 774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3158" h="774430">
                  <a:moveTo>
                    <a:pt x="0" y="0"/>
                  </a:moveTo>
                  <a:cubicBezTo>
                    <a:pt x="149392" y="279734"/>
                    <a:pt x="298785" y="559468"/>
                    <a:pt x="409074" y="685800"/>
                  </a:cubicBezTo>
                  <a:cubicBezTo>
                    <a:pt x="519363" y="812132"/>
                    <a:pt x="575511" y="770022"/>
                    <a:pt x="661737" y="757990"/>
                  </a:cubicBezTo>
                  <a:cubicBezTo>
                    <a:pt x="747963" y="745958"/>
                    <a:pt x="836195" y="737937"/>
                    <a:pt x="926432" y="613611"/>
                  </a:cubicBezTo>
                  <a:cubicBezTo>
                    <a:pt x="1016669" y="489285"/>
                    <a:pt x="1203158" y="12032"/>
                    <a:pt x="1203158" y="12032"/>
                  </a:cubicBezTo>
                  <a:lnTo>
                    <a:pt x="1203158" y="12032"/>
                  </a:lnTo>
                </a:path>
              </a:pathLst>
            </a:custGeom>
            <a:pattFill prst="dkDnDiag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−</a:t>
              </a:r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id="{EB4FC840-5F68-4A5E-B536-1F57E798250C}"/>
                </a:ext>
              </a:extLst>
            </p:cNvPr>
            <p:cNvSpPr/>
            <p:nvPr/>
          </p:nvSpPr>
          <p:spPr>
            <a:xfrm rot="21540000" flipH="1">
              <a:off x="9465178" y="3016999"/>
              <a:ext cx="1720438" cy="2370221"/>
            </a:xfrm>
            <a:custGeom>
              <a:avLst/>
              <a:gdLst>
                <a:gd name="connsiteX0" fmla="*/ 108285 w 1636295"/>
                <a:gd name="connsiteY0" fmla="*/ 2370221 h 2370221"/>
                <a:gd name="connsiteX1" fmla="*/ 1636295 w 1636295"/>
                <a:gd name="connsiteY1" fmla="*/ 2370221 h 2370221"/>
                <a:gd name="connsiteX2" fmla="*/ 1419727 w 1636295"/>
                <a:gd name="connsiteY2" fmla="*/ 1768642 h 2370221"/>
                <a:gd name="connsiteX3" fmla="*/ 1167063 w 1636295"/>
                <a:gd name="connsiteY3" fmla="*/ 794084 h 2370221"/>
                <a:gd name="connsiteX4" fmla="*/ 998621 w 1636295"/>
                <a:gd name="connsiteY4" fmla="*/ 168442 h 2370221"/>
                <a:gd name="connsiteX5" fmla="*/ 986590 w 1636295"/>
                <a:gd name="connsiteY5" fmla="*/ 0 h 2370221"/>
                <a:gd name="connsiteX6" fmla="*/ 0 w 1636295"/>
                <a:gd name="connsiteY6" fmla="*/ 12031 h 237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6295" h="2370221">
                  <a:moveTo>
                    <a:pt x="108285" y="2370221"/>
                  </a:moveTo>
                  <a:lnTo>
                    <a:pt x="1636295" y="2370221"/>
                  </a:lnTo>
                  <a:lnTo>
                    <a:pt x="1419727" y="1768642"/>
                  </a:lnTo>
                  <a:lnTo>
                    <a:pt x="1167063" y="794084"/>
                  </a:lnTo>
                  <a:lnTo>
                    <a:pt x="998621" y="168442"/>
                  </a:lnTo>
                  <a:lnTo>
                    <a:pt x="986590" y="0"/>
                  </a:lnTo>
                  <a:lnTo>
                    <a:pt x="0" y="12031"/>
                  </a:lnTo>
                </a:path>
              </a:pathLst>
            </a:custGeom>
            <a:pattFill prst="ltDnDiag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E15B95E8-004E-421A-9400-BBE54D9EC59A}"/>
                </a:ext>
              </a:extLst>
            </p:cNvPr>
            <p:cNvSpPr/>
            <p:nvPr/>
          </p:nvSpPr>
          <p:spPr>
            <a:xfrm rot="60000">
              <a:off x="6604484" y="3031958"/>
              <a:ext cx="1709338" cy="2370221"/>
            </a:xfrm>
            <a:custGeom>
              <a:avLst/>
              <a:gdLst>
                <a:gd name="connsiteX0" fmla="*/ 108285 w 1636295"/>
                <a:gd name="connsiteY0" fmla="*/ 2370221 h 2370221"/>
                <a:gd name="connsiteX1" fmla="*/ 1636295 w 1636295"/>
                <a:gd name="connsiteY1" fmla="*/ 2370221 h 2370221"/>
                <a:gd name="connsiteX2" fmla="*/ 1419727 w 1636295"/>
                <a:gd name="connsiteY2" fmla="*/ 1768642 h 2370221"/>
                <a:gd name="connsiteX3" fmla="*/ 1167063 w 1636295"/>
                <a:gd name="connsiteY3" fmla="*/ 794084 h 2370221"/>
                <a:gd name="connsiteX4" fmla="*/ 998621 w 1636295"/>
                <a:gd name="connsiteY4" fmla="*/ 168442 h 2370221"/>
                <a:gd name="connsiteX5" fmla="*/ 986590 w 1636295"/>
                <a:gd name="connsiteY5" fmla="*/ 0 h 2370221"/>
                <a:gd name="connsiteX6" fmla="*/ 0 w 1636295"/>
                <a:gd name="connsiteY6" fmla="*/ 12031 h 237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6295" h="2370221">
                  <a:moveTo>
                    <a:pt x="108285" y="2370221"/>
                  </a:moveTo>
                  <a:lnTo>
                    <a:pt x="1636295" y="2370221"/>
                  </a:lnTo>
                  <a:lnTo>
                    <a:pt x="1419727" y="1768642"/>
                  </a:lnTo>
                  <a:lnTo>
                    <a:pt x="1167063" y="794084"/>
                  </a:lnTo>
                  <a:lnTo>
                    <a:pt x="998621" y="168442"/>
                  </a:lnTo>
                  <a:lnTo>
                    <a:pt x="986590" y="0"/>
                  </a:lnTo>
                  <a:lnTo>
                    <a:pt x="0" y="12031"/>
                  </a:lnTo>
                </a:path>
              </a:pathLst>
            </a:custGeom>
            <a:pattFill prst="ltDnDiag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+</a:t>
              </a:r>
            </a:p>
          </p:txBody>
        </p: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7557DE62-3EB1-477F-AF7F-F5641E12E3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2995" y="2999413"/>
              <a:ext cx="0" cy="3248975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8EC0DDC1-DB44-4DF0-9BE4-3DF9E85A8C33}"/>
                </a:ext>
              </a:extLst>
            </p:cNvPr>
            <p:cNvCxnSpPr>
              <a:cxnSpLocks/>
            </p:cNvCxnSpPr>
            <p:nvPr/>
          </p:nvCxnSpPr>
          <p:spPr>
            <a:xfrm>
              <a:off x="6789203" y="5392547"/>
              <a:ext cx="396437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D78CF7-B8DC-4F8E-B6DB-367E3E8DC404}"/>
                </a:ext>
              </a:extLst>
            </p:cNvPr>
            <p:cNvSpPr txBox="1"/>
            <p:nvPr/>
          </p:nvSpPr>
          <p:spPr>
            <a:xfrm>
              <a:off x="6789203" y="534085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E22B096-7081-40F8-BD3F-390C952794CD}"/>
                </a:ext>
              </a:extLst>
            </p:cNvPr>
            <p:cNvSpPr txBox="1"/>
            <p:nvPr/>
          </p:nvSpPr>
          <p:spPr>
            <a:xfrm>
              <a:off x="6649117" y="2999413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9426E21-A1E2-469C-BDB5-CF27643AE473}"/>
                </a:ext>
              </a:extLst>
            </p:cNvPr>
            <p:cNvSpPr txBox="1"/>
            <p:nvPr/>
          </p:nvSpPr>
          <p:spPr>
            <a:xfrm>
              <a:off x="10442575" y="5404053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757E12B3-30C3-411D-A653-49210D0202C8}"/>
                </a:ext>
              </a:extLst>
            </p:cNvPr>
            <p:cNvSpPr/>
            <p:nvPr/>
          </p:nvSpPr>
          <p:spPr>
            <a:xfrm>
              <a:off x="7082024" y="5347137"/>
              <a:ext cx="96252" cy="96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3FAF455-896A-411C-9547-8EFEB0479EBB}"/>
                </a:ext>
              </a:extLst>
            </p:cNvPr>
            <p:cNvSpPr txBox="1"/>
            <p:nvPr/>
          </p:nvSpPr>
          <p:spPr>
            <a:xfrm>
              <a:off x="7994508" y="5397517"/>
              <a:ext cx="3501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4B5BFE0-12D4-41BF-A741-5598DE9E15DE}"/>
                </a:ext>
              </a:extLst>
            </p:cNvPr>
            <p:cNvSpPr txBox="1"/>
            <p:nvPr/>
          </p:nvSpPr>
          <p:spPr>
            <a:xfrm>
              <a:off x="9408279" y="540101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2</a:t>
              </a:r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AD0B6A90-B836-4196-B5B6-3A629B2FD100}"/>
                </a:ext>
              </a:extLst>
            </p:cNvPr>
            <p:cNvSpPr/>
            <p:nvPr/>
          </p:nvSpPr>
          <p:spPr>
            <a:xfrm>
              <a:off x="7709480" y="3100874"/>
              <a:ext cx="2417883" cy="3035926"/>
            </a:xfrm>
            <a:custGeom>
              <a:avLst/>
              <a:gdLst>
                <a:gd name="connsiteX0" fmla="*/ 0 w 2417883"/>
                <a:gd name="connsiteY0" fmla="*/ 165603 h 3522414"/>
                <a:gd name="connsiteX1" fmla="*/ 397042 w 2417883"/>
                <a:gd name="connsiteY1" fmla="*/ 1982372 h 3522414"/>
                <a:gd name="connsiteX2" fmla="*/ 794084 w 2417883"/>
                <a:gd name="connsiteY2" fmla="*/ 3149435 h 3522414"/>
                <a:gd name="connsiteX3" fmla="*/ 1191127 w 2417883"/>
                <a:gd name="connsiteY3" fmla="*/ 3522414 h 3522414"/>
                <a:gd name="connsiteX4" fmla="*/ 1588169 w 2417883"/>
                <a:gd name="connsiteY4" fmla="*/ 3149435 h 3522414"/>
                <a:gd name="connsiteX5" fmla="*/ 1973179 w 2417883"/>
                <a:gd name="connsiteY5" fmla="*/ 1982372 h 3522414"/>
                <a:gd name="connsiteX6" fmla="*/ 2382253 w 2417883"/>
                <a:gd name="connsiteY6" fmla="*/ 177635 h 3522414"/>
                <a:gd name="connsiteX7" fmla="*/ 2370221 w 2417883"/>
                <a:gd name="connsiteY7" fmla="*/ 165603 h 352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7883" h="3522414">
                  <a:moveTo>
                    <a:pt x="0" y="165603"/>
                  </a:moveTo>
                  <a:cubicBezTo>
                    <a:pt x="132347" y="825335"/>
                    <a:pt x="264695" y="1485067"/>
                    <a:pt x="397042" y="1982372"/>
                  </a:cubicBezTo>
                  <a:cubicBezTo>
                    <a:pt x="529389" y="2479677"/>
                    <a:pt x="661737" y="2892761"/>
                    <a:pt x="794084" y="3149435"/>
                  </a:cubicBezTo>
                  <a:cubicBezTo>
                    <a:pt x="926431" y="3406109"/>
                    <a:pt x="1058780" y="3522414"/>
                    <a:pt x="1191127" y="3522414"/>
                  </a:cubicBezTo>
                  <a:cubicBezTo>
                    <a:pt x="1323474" y="3522414"/>
                    <a:pt x="1457827" y="3406109"/>
                    <a:pt x="1588169" y="3149435"/>
                  </a:cubicBezTo>
                  <a:cubicBezTo>
                    <a:pt x="1718511" y="2892761"/>
                    <a:pt x="1840832" y="2477672"/>
                    <a:pt x="1973179" y="1982372"/>
                  </a:cubicBezTo>
                  <a:cubicBezTo>
                    <a:pt x="2105526" y="1487072"/>
                    <a:pt x="2316079" y="480430"/>
                    <a:pt x="2382253" y="177635"/>
                  </a:cubicBezTo>
                  <a:cubicBezTo>
                    <a:pt x="2448427" y="-125160"/>
                    <a:pt x="2409324" y="20221"/>
                    <a:pt x="2370221" y="165603"/>
                  </a:cubicBezTo>
                </a:path>
              </a:pathLst>
            </a:cu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F36168E1-28C6-44B6-A778-92B6E973C57A}"/>
                </a:ext>
              </a:extLst>
            </p:cNvPr>
            <p:cNvSpPr/>
            <p:nvPr/>
          </p:nvSpPr>
          <p:spPr>
            <a:xfrm>
              <a:off x="9403762" y="5315007"/>
              <a:ext cx="157811" cy="15781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E9F349FF-FA3A-48D9-9425-9E4A44CB18EE}"/>
                </a:ext>
              </a:extLst>
            </p:cNvPr>
            <p:cNvSpPr/>
            <p:nvPr/>
          </p:nvSpPr>
          <p:spPr>
            <a:xfrm>
              <a:off x="8223157" y="5315059"/>
              <a:ext cx="157812" cy="157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Arial" panose="020B0604020202020204" pitchFamily="34" charset="0"/>
                  <a:buAutoNum type="arabicParenR"/>
                </a:pPr>
                <a:r>
                  <a:rPr lang="ru-RU" dirty="0"/>
                  <a:t>Приведём неравенство к стандартному виду умножив его на </a:t>
                </a:r>
                <a:r>
                  <a:rPr lang="ru-RU" b="1" dirty="0"/>
                  <a:t>-1</a:t>
                </a:r>
                <a:r>
                  <a:rPr lang="ru-RU" dirty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/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∙(−1)</m:t>
                    </m:r>
                  </m:oMath>
                </a14:m>
                <a:r>
                  <a:rPr lang="en-US" dirty="0"/>
                  <a:t> &lt;=&gt;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32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  <a:blipFill>
                <a:blip r:embed="rId7"/>
                <a:stretch>
                  <a:fillRect l="-957" t="-10559" b="-236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933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(3)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en-US" dirty="0"/>
                  <a:t>2</a:t>
                </a:r>
                <a:r>
                  <a:rPr lang="ru-RU" dirty="0"/>
                  <a:t>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3293" y="2794833"/>
                <a:ext cx="5674897" cy="1325970"/>
              </a:xfrm>
              <a:blipFill>
                <a:blip r:embed="rId3"/>
                <a:stretch>
                  <a:fillRect l="-2256" t="-7339" r="-859" b="-6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001" y="4235117"/>
                <a:ext cx="4030580" cy="8483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4500" indent="-444500">
                  <a:buNone/>
                </a:pPr>
                <a:r>
                  <a:rPr lang="en-US" dirty="0"/>
                  <a:t>3</a:t>
                </a:r>
                <a:r>
                  <a:rPr lang="ru-RU" dirty="0"/>
                  <a:t>) Найдем нули функции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:</a:t>
                </a: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01" y="4235117"/>
                <a:ext cx="4030580" cy="848306"/>
              </a:xfrm>
              <a:prstGeom prst="rect">
                <a:avLst/>
              </a:prstGeom>
              <a:blipFill>
                <a:blip r:embed="rId4"/>
                <a:stretch>
                  <a:fillRect l="-3026" t="-12950" b="-22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47523" y="5083422"/>
                <a:ext cx="3765056" cy="541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523" y="5083422"/>
                <a:ext cx="3765056" cy="5414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2">
            <a:extLst>
              <a:ext uri="{FF2B5EF4-FFF2-40B4-BE49-F238E27FC236}">
                <a16:creationId xmlns:a16="http://schemas.microsoft.com/office/drawing/2014/main" id="{4CC4A06B-BBBC-4496-89B0-516D4F10A672}"/>
              </a:ext>
            </a:extLst>
          </p:cNvPr>
          <p:cNvSpPr txBox="1">
            <a:spLocks/>
          </p:cNvSpPr>
          <p:nvPr/>
        </p:nvSpPr>
        <p:spPr>
          <a:xfrm>
            <a:off x="6352995" y="2779733"/>
            <a:ext cx="5261811" cy="5414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OST type B" panose="020B0500000000000000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3</a:t>
            </a:r>
            <a:r>
              <a:rPr lang="ru-RU" dirty="0"/>
              <a:t>) Строим схематически график: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F57274E5-D51D-40BF-9383-22BCFD420C48}"/>
              </a:ext>
            </a:extLst>
          </p:cNvPr>
          <p:cNvGrpSpPr/>
          <p:nvPr/>
        </p:nvGrpSpPr>
        <p:grpSpPr>
          <a:xfrm>
            <a:off x="6816997" y="3270250"/>
            <a:ext cx="4581132" cy="3480980"/>
            <a:chOff x="6604484" y="2983972"/>
            <a:chExt cx="4581132" cy="3480980"/>
          </a:xfrm>
        </p:grpSpPr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id="{381CC06E-B18F-4B0D-9D0C-980C5441E5DC}"/>
                </a:ext>
              </a:extLst>
            </p:cNvPr>
            <p:cNvSpPr/>
            <p:nvPr/>
          </p:nvSpPr>
          <p:spPr>
            <a:xfrm>
              <a:off x="6683037" y="2983972"/>
              <a:ext cx="4062820" cy="3480980"/>
            </a:xfrm>
            <a:prstGeom prst="rect">
              <a:avLst/>
            </a:prstGeom>
            <a:blipFill dpi="0" rotWithShape="1">
              <a:blip r:embed="rId6"/>
              <a:srcRect/>
              <a:stretch>
                <a:fillRect l="-78230" t="-1" b="-26852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id="{5F742518-E9BF-4C5D-8795-5F3778CCB80E}"/>
                </a:ext>
              </a:extLst>
            </p:cNvPr>
            <p:cNvSpPr/>
            <p:nvPr/>
          </p:nvSpPr>
          <p:spPr>
            <a:xfrm>
              <a:off x="8277726" y="5390147"/>
              <a:ext cx="1203158" cy="746653"/>
            </a:xfrm>
            <a:custGeom>
              <a:avLst/>
              <a:gdLst>
                <a:gd name="connsiteX0" fmla="*/ 0 w 1203158"/>
                <a:gd name="connsiteY0" fmla="*/ 0 h 774430"/>
                <a:gd name="connsiteX1" fmla="*/ 409074 w 1203158"/>
                <a:gd name="connsiteY1" fmla="*/ 685800 h 774430"/>
                <a:gd name="connsiteX2" fmla="*/ 661737 w 1203158"/>
                <a:gd name="connsiteY2" fmla="*/ 757990 h 774430"/>
                <a:gd name="connsiteX3" fmla="*/ 926432 w 1203158"/>
                <a:gd name="connsiteY3" fmla="*/ 613611 h 774430"/>
                <a:gd name="connsiteX4" fmla="*/ 1203158 w 1203158"/>
                <a:gd name="connsiteY4" fmla="*/ 12032 h 774430"/>
                <a:gd name="connsiteX5" fmla="*/ 1203158 w 1203158"/>
                <a:gd name="connsiteY5" fmla="*/ 12032 h 774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3158" h="774430">
                  <a:moveTo>
                    <a:pt x="0" y="0"/>
                  </a:moveTo>
                  <a:cubicBezTo>
                    <a:pt x="149392" y="279734"/>
                    <a:pt x="298785" y="559468"/>
                    <a:pt x="409074" y="685800"/>
                  </a:cubicBezTo>
                  <a:cubicBezTo>
                    <a:pt x="519363" y="812132"/>
                    <a:pt x="575511" y="770022"/>
                    <a:pt x="661737" y="757990"/>
                  </a:cubicBezTo>
                  <a:cubicBezTo>
                    <a:pt x="747963" y="745958"/>
                    <a:pt x="836195" y="737937"/>
                    <a:pt x="926432" y="613611"/>
                  </a:cubicBezTo>
                  <a:cubicBezTo>
                    <a:pt x="1016669" y="489285"/>
                    <a:pt x="1203158" y="12032"/>
                    <a:pt x="1203158" y="12032"/>
                  </a:cubicBezTo>
                  <a:lnTo>
                    <a:pt x="1203158" y="12032"/>
                  </a:lnTo>
                </a:path>
              </a:pathLst>
            </a:custGeom>
            <a:pattFill prst="dkDnDiag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−</a:t>
              </a:r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id="{EB4FC840-5F68-4A5E-B536-1F57E798250C}"/>
                </a:ext>
              </a:extLst>
            </p:cNvPr>
            <p:cNvSpPr/>
            <p:nvPr/>
          </p:nvSpPr>
          <p:spPr>
            <a:xfrm rot="21540000" flipH="1">
              <a:off x="9465178" y="3016999"/>
              <a:ext cx="1720438" cy="2370221"/>
            </a:xfrm>
            <a:custGeom>
              <a:avLst/>
              <a:gdLst>
                <a:gd name="connsiteX0" fmla="*/ 108285 w 1636295"/>
                <a:gd name="connsiteY0" fmla="*/ 2370221 h 2370221"/>
                <a:gd name="connsiteX1" fmla="*/ 1636295 w 1636295"/>
                <a:gd name="connsiteY1" fmla="*/ 2370221 h 2370221"/>
                <a:gd name="connsiteX2" fmla="*/ 1419727 w 1636295"/>
                <a:gd name="connsiteY2" fmla="*/ 1768642 h 2370221"/>
                <a:gd name="connsiteX3" fmla="*/ 1167063 w 1636295"/>
                <a:gd name="connsiteY3" fmla="*/ 794084 h 2370221"/>
                <a:gd name="connsiteX4" fmla="*/ 998621 w 1636295"/>
                <a:gd name="connsiteY4" fmla="*/ 168442 h 2370221"/>
                <a:gd name="connsiteX5" fmla="*/ 986590 w 1636295"/>
                <a:gd name="connsiteY5" fmla="*/ 0 h 2370221"/>
                <a:gd name="connsiteX6" fmla="*/ 0 w 1636295"/>
                <a:gd name="connsiteY6" fmla="*/ 12031 h 237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6295" h="2370221">
                  <a:moveTo>
                    <a:pt x="108285" y="2370221"/>
                  </a:moveTo>
                  <a:lnTo>
                    <a:pt x="1636295" y="2370221"/>
                  </a:lnTo>
                  <a:lnTo>
                    <a:pt x="1419727" y="1768642"/>
                  </a:lnTo>
                  <a:lnTo>
                    <a:pt x="1167063" y="794084"/>
                  </a:lnTo>
                  <a:lnTo>
                    <a:pt x="998621" y="168442"/>
                  </a:lnTo>
                  <a:lnTo>
                    <a:pt x="986590" y="0"/>
                  </a:lnTo>
                  <a:lnTo>
                    <a:pt x="0" y="12031"/>
                  </a:lnTo>
                </a:path>
              </a:pathLst>
            </a:custGeom>
            <a:pattFill prst="ltDnDiag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12" name="Полилиния: фигура 11">
              <a:extLst>
                <a:ext uri="{FF2B5EF4-FFF2-40B4-BE49-F238E27FC236}">
                  <a16:creationId xmlns:a16="http://schemas.microsoft.com/office/drawing/2014/main" id="{E15B95E8-004E-421A-9400-BBE54D9EC59A}"/>
                </a:ext>
              </a:extLst>
            </p:cNvPr>
            <p:cNvSpPr/>
            <p:nvPr/>
          </p:nvSpPr>
          <p:spPr>
            <a:xfrm rot="60000">
              <a:off x="6604484" y="3031958"/>
              <a:ext cx="1709338" cy="2370221"/>
            </a:xfrm>
            <a:custGeom>
              <a:avLst/>
              <a:gdLst>
                <a:gd name="connsiteX0" fmla="*/ 108285 w 1636295"/>
                <a:gd name="connsiteY0" fmla="*/ 2370221 h 2370221"/>
                <a:gd name="connsiteX1" fmla="*/ 1636295 w 1636295"/>
                <a:gd name="connsiteY1" fmla="*/ 2370221 h 2370221"/>
                <a:gd name="connsiteX2" fmla="*/ 1419727 w 1636295"/>
                <a:gd name="connsiteY2" fmla="*/ 1768642 h 2370221"/>
                <a:gd name="connsiteX3" fmla="*/ 1167063 w 1636295"/>
                <a:gd name="connsiteY3" fmla="*/ 794084 h 2370221"/>
                <a:gd name="connsiteX4" fmla="*/ 998621 w 1636295"/>
                <a:gd name="connsiteY4" fmla="*/ 168442 h 2370221"/>
                <a:gd name="connsiteX5" fmla="*/ 986590 w 1636295"/>
                <a:gd name="connsiteY5" fmla="*/ 0 h 2370221"/>
                <a:gd name="connsiteX6" fmla="*/ 0 w 1636295"/>
                <a:gd name="connsiteY6" fmla="*/ 12031 h 237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36295" h="2370221">
                  <a:moveTo>
                    <a:pt x="108285" y="2370221"/>
                  </a:moveTo>
                  <a:lnTo>
                    <a:pt x="1636295" y="2370221"/>
                  </a:lnTo>
                  <a:lnTo>
                    <a:pt x="1419727" y="1768642"/>
                  </a:lnTo>
                  <a:lnTo>
                    <a:pt x="1167063" y="794084"/>
                  </a:lnTo>
                  <a:lnTo>
                    <a:pt x="998621" y="168442"/>
                  </a:lnTo>
                  <a:lnTo>
                    <a:pt x="986590" y="0"/>
                  </a:lnTo>
                  <a:lnTo>
                    <a:pt x="0" y="12031"/>
                  </a:lnTo>
                </a:path>
              </a:pathLst>
            </a:custGeom>
            <a:pattFill prst="ltDnDiag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b="1" dirty="0">
                  <a:solidFill>
                    <a:schemeClr val="tx1"/>
                  </a:solidFill>
                </a:rPr>
                <a:t>+</a:t>
              </a:r>
            </a:p>
          </p:txBody>
        </p: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7557DE62-3EB1-477F-AF7F-F5641E12E3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32995" y="2999413"/>
              <a:ext cx="0" cy="3248975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8EC0DDC1-DB44-4DF0-9BE4-3DF9E85A8C33}"/>
                </a:ext>
              </a:extLst>
            </p:cNvPr>
            <p:cNvCxnSpPr>
              <a:cxnSpLocks/>
            </p:cNvCxnSpPr>
            <p:nvPr/>
          </p:nvCxnSpPr>
          <p:spPr>
            <a:xfrm>
              <a:off x="6789203" y="5392547"/>
              <a:ext cx="396437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3D78CF7-B8DC-4F8E-B6DB-367E3E8DC404}"/>
                </a:ext>
              </a:extLst>
            </p:cNvPr>
            <p:cNvSpPr txBox="1"/>
            <p:nvPr/>
          </p:nvSpPr>
          <p:spPr>
            <a:xfrm>
              <a:off x="6789203" y="534085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E22B096-7081-40F8-BD3F-390C952794CD}"/>
                </a:ext>
              </a:extLst>
            </p:cNvPr>
            <p:cNvSpPr txBox="1"/>
            <p:nvPr/>
          </p:nvSpPr>
          <p:spPr>
            <a:xfrm>
              <a:off x="6649117" y="2999413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9426E21-A1E2-469C-BDB5-CF27643AE473}"/>
                </a:ext>
              </a:extLst>
            </p:cNvPr>
            <p:cNvSpPr txBox="1"/>
            <p:nvPr/>
          </p:nvSpPr>
          <p:spPr>
            <a:xfrm>
              <a:off x="10442575" y="5404053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757E12B3-30C3-411D-A653-49210D0202C8}"/>
                </a:ext>
              </a:extLst>
            </p:cNvPr>
            <p:cNvSpPr/>
            <p:nvPr/>
          </p:nvSpPr>
          <p:spPr>
            <a:xfrm>
              <a:off x="7082024" y="5347137"/>
              <a:ext cx="96252" cy="962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3FAF455-896A-411C-9547-8EFEB0479EBB}"/>
                </a:ext>
              </a:extLst>
            </p:cNvPr>
            <p:cNvSpPr txBox="1"/>
            <p:nvPr/>
          </p:nvSpPr>
          <p:spPr>
            <a:xfrm>
              <a:off x="7994508" y="5397517"/>
              <a:ext cx="3501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1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4B5BFE0-12D4-41BF-A741-5598DE9E15DE}"/>
                </a:ext>
              </a:extLst>
            </p:cNvPr>
            <p:cNvSpPr txBox="1"/>
            <p:nvPr/>
          </p:nvSpPr>
          <p:spPr>
            <a:xfrm>
              <a:off x="9408279" y="5401011"/>
              <a:ext cx="3818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2</a:t>
              </a:r>
            </a:p>
          </p:txBody>
        </p:sp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AD0B6A90-B836-4196-B5B6-3A629B2FD100}"/>
                </a:ext>
              </a:extLst>
            </p:cNvPr>
            <p:cNvSpPr/>
            <p:nvPr/>
          </p:nvSpPr>
          <p:spPr>
            <a:xfrm>
              <a:off x="7709480" y="3100874"/>
              <a:ext cx="2417883" cy="3035926"/>
            </a:xfrm>
            <a:custGeom>
              <a:avLst/>
              <a:gdLst>
                <a:gd name="connsiteX0" fmla="*/ 0 w 2417883"/>
                <a:gd name="connsiteY0" fmla="*/ 165603 h 3522414"/>
                <a:gd name="connsiteX1" fmla="*/ 397042 w 2417883"/>
                <a:gd name="connsiteY1" fmla="*/ 1982372 h 3522414"/>
                <a:gd name="connsiteX2" fmla="*/ 794084 w 2417883"/>
                <a:gd name="connsiteY2" fmla="*/ 3149435 h 3522414"/>
                <a:gd name="connsiteX3" fmla="*/ 1191127 w 2417883"/>
                <a:gd name="connsiteY3" fmla="*/ 3522414 h 3522414"/>
                <a:gd name="connsiteX4" fmla="*/ 1588169 w 2417883"/>
                <a:gd name="connsiteY4" fmla="*/ 3149435 h 3522414"/>
                <a:gd name="connsiteX5" fmla="*/ 1973179 w 2417883"/>
                <a:gd name="connsiteY5" fmla="*/ 1982372 h 3522414"/>
                <a:gd name="connsiteX6" fmla="*/ 2382253 w 2417883"/>
                <a:gd name="connsiteY6" fmla="*/ 177635 h 3522414"/>
                <a:gd name="connsiteX7" fmla="*/ 2370221 w 2417883"/>
                <a:gd name="connsiteY7" fmla="*/ 165603 h 352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17883" h="3522414">
                  <a:moveTo>
                    <a:pt x="0" y="165603"/>
                  </a:moveTo>
                  <a:cubicBezTo>
                    <a:pt x="132347" y="825335"/>
                    <a:pt x="264695" y="1485067"/>
                    <a:pt x="397042" y="1982372"/>
                  </a:cubicBezTo>
                  <a:cubicBezTo>
                    <a:pt x="529389" y="2479677"/>
                    <a:pt x="661737" y="2892761"/>
                    <a:pt x="794084" y="3149435"/>
                  </a:cubicBezTo>
                  <a:cubicBezTo>
                    <a:pt x="926431" y="3406109"/>
                    <a:pt x="1058780" y="3522414"/>
                    <a:pt x="1191127" y="3522414"/>
                  </a:cubicBezTo>
                  <a:cubicBezTo>
                    <a:pt x="1323474" y="3522414"/>
                    <a:pt x="1457827" y="3406109"/>
                    <a:pt x="1588169" y="3149435"/>
                  </a:cubicBezTo>
                  <a:cubicBezTo>
                    <a:pt x="1718511" y="2892761"/>
                    <a:pt x="1840832" y="2477672"/>
                    <a:pt x="1973179" y="1982372"/>
                  </a:cubicBezTo>
                  <a:cubicBezTo>
                    <a:pt x="2105526" y="1487072"/>
                    <a:pt x="2316079" y="480430"/>
                    <a:pt x="2382253" y="177635"/>
                  </a:cubicBezTo>
                  <a:cubicBezTo>
                    <a:pt x="2448427" y="-125160"/>
                    <a:pt x="2409324" y="20221"/>
                    <a:pt x="2370221" y="165603"/>
                  </a:cubicBezTo>
                </a:path>
              </a:pathLst>
            </a:custGeom>
            <a:noFill/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F36168E1-28C6-44B6-A778-92B6E973C57A}"/>
                </a:ext>
              </a:extLst>
            </p:cNvPr>
            <p:cNvSpPr/>
            <p:nvPr/>
          </p:nvSpPr>
          <p:spPr>
            <a:xfrm>
              <a:off x="9403762" y="5315007"/>
              <a:ext cx="157811" cy="15781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E9F349FF-FA3A-48D9-9425-9E4A44CB18EE}"/>
                </a:ext>
              </a:extLst>
            </p:cNvPr>
            <p:cNvSpPr/>
            <p:nvPr/>
          </p:nvSpPr>
          <p:spPr>
            <a:xfrm>
              <a:off x="8223157" y="5315059"/>
              <a:ext cx="157812" cy="1578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Arial" panose="020B0604020202020204" pitchFamily="34" charset="0"/>
                  <a:buAutoNum type="arabicParenR"/>
                </a:pPr>
                <a:r>
                  <a:rPr lang="ru-RU" dirty="0"/>
                  <a:t>Приведём неравенство к стандартному виду умножив его на </a:t>
                </a:r>
                <a:r>
                  <a:rPr lang="ru-RU" b="1" dirty="0"/>
                  <a:t>-1</a:t>
                </a:r>
                <a:r>
                  <a:rPr lang="ru-RU" dirty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/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∙(−1)</m:t>
                    </m:r>
                  </m:oMath>
                </a14:m>
                <a:r>
                  <a:rPr lang="en-US" dirty="0"/>
                  <a:t> &lt;=&gt;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3200" b="1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200" b="0" i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3200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8" name="Объект 2">
                <a:extLst>
                  <a:ext uri="{FF2B5EF4-FFF2-40B4-BE49-F238E27FC236}">
                    <a16:creationId xmlns:a16="http://schemas.microsoft.com/office/drawing/2014/main" id="{FEAFCC70-339F-4C2E-856F-B520A5EA68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1641592"/>
                <a:ext cx="11466095" cy="981292"/>
              </a:xfrm>
              <a:prstGeom prst="rect">
                <a:avLst/>
              </a:prstGeom>
              <a:blipFill>
                <a:blip r:embed="rId7"/>
                <a:stretch>
                  <a:fillRect l="-957" t="-10559" b="-236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Объект 2">
                <a:extLst>
                  <a:ext uri="{FF2B5EF4-FFF2-40B4-BE49-F238E27FC236}">
                    <a16:creationId xmlns:a16="http://schemas.microsoft.com/office/drawing/2014/main" id="{0F385A59-E4CE-4CB1-9509-02204FFF0D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498603" y="6209809"/>
                <a:ext cx="4270280" cy="5414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dirty="0"/>
                  <a:t>Ответ: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∞;1)∪(2;+∞)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Объект 2">
                <a:extLst>
                  <a:ext uri="{FF2B5EF4-FFF2-40B4-BE49-F238E27FC236}">
                    <a16:creationId xmlns:a16="http://schemas.microsoft.com/office/drawing/2014/main" id="{0F385A59-E4CE-4CB1-9509-02204FFF0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03" y="6209809"/>
                <a:ext cx="4270280" cy="541421"/>
              </a:xfrm>
              <a:prstGeom prst="rect">
                <a:avLst/>
              </a:prstGeom>
              <a:blipFill>
                <a:blip r:embed="rId8"/>
                <a:stretch>
                  <a:fillRect l="-3000" t="-20455" b="-20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0148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24D08A-93D7-45D2-9ABA-3D2C16297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Алгоритм решения неравенства второй степени.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3B2F39C-DECD-44CE-9F9D-DC06DD776E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971" y="1564105"/>
                <a:ext cx="11466095" cy="5197642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arenR"/>
                </a:pPr>
                <a:r>
                  <a:rPr lang="ru-RU" b="1" dirty="0"/>
                  <a:t>Привести неравенство к стандартному виду</a:t>
                </a:r>
                <a:r>
                  <a:rPr lang="ru-RU" dirty="0"/>
                  <a:t>, т.е.</a:t>
                </a:r>
              </a:p>
              <a:p>
                <a:pPr marL="0" indent="0" defTabSz="985838">
                  <a:spcBef>
                    <a:spcPts val="0"/>
                  </a:spcBef>
                  <a:buNone/>
                </a:pPr>
                <a:r>
                  <a:rPr lang="ru-RU" b="0" dirty="0"/>
                  <a:t>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ru-RU" sz="2400" dirty="0"/>
              </a:p>
              <a:p>
                <a:pPr marL="0" indent="0" defTabSz="447675">
                  <a:spcBef>
                    <a:spcPts val="0"/>
                  </a:spcBef>
                  <a:buNone/>
                </a:pPr>
                <a:r>
                  <a:rPr lang="ru-RU" sz="2400" b="0"/>
                  <a:t>	</a:t>
                </a:r>
                <a:r>
                  <a:rPr lang="ru-RU" sz="2400"/>
                  <a:t>или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ru-RU" sz="2400" b="0" dirty="0"/>
              </a:p>
              <a:p>
                <a:pPr marL="0" indent="0" defTabSz="447675">
                  <a:spcBef>
                    <a:spcPts val="0"/>
                  </a:spcBef>
                  <a:buNone/>
                </a:pPr>
                <a:r>
                  <a:rPr lang="ru-RU" sz="2400" b="0" dirty="0"/>
                  <a:t>	</a:t>
                </a:r>
                <a:r>
                  <a:rPr lang="ru-RU" sz="2400" dirty="0"/>
                  <a:t>или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endParaRPr lang="ru-RU" sz="2400" b="0" dirty="0"/>
              </a:p>
              <a:p>
                <a:pPr marL="0" indent="0" defTabSz="447675">
                  <a:spcBef>
                    <a:spcPts val="0"/>
                  </a:spcBef>
                  <a:buNone/>
                </a:pPr>
                <a:r>
                  <a:rPr lang="ru-RU" sz="2400" b="0" dirty="0"/>
                  <a:t>	</a:t>
                </a:r>
                <a:r>
                  <a:rPr lang="ru-RU" sz="2400" dirty="0"/>
                  <a:t>или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≤0</m:t>
                    </m:r>
                  </m:oMath>
                </a14:m>
                <a:r>
                  <a:rPr lang="ru-RU" sz="2400" dirty="0"/>
                  <a:t> </a:t>
                </a:r>
                <a:r>
                  <a:rPr lang="ru-RU" dirty="0"/>
                  <a:t>(где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)</a:t>
                </a:r>
                <a:r>
                  <a:rPr lang="ru-RU" dirty="0"/>
                  <a:t>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b="1" dirty="0"/>
                  <a:t>Найти нули функции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ru-RU" dirty="0"/>
                  <a:t>, т.е. решить уравнение</a:t>
                </a:r>
                <a:br>
                  <a:rPr lang="ru-RU" dirty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dirty="0"/>
                  <a:t>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b="1" dirty="0"/>
                  <a:t>Отметить нули функции</a:t>
                </a:r>
                <a:r>
                  <a:rPr lang="ru-RU" dirty="0"/>
                  <a:t> на оси </a:t>
                </a:r>
                <a:r>
                  <a:rPr lang="ru-RU" b="1" i="1" dirty="0"/>
                  <a:t>Х</a:t>
                </a:r>
                <a:r>
                  <a:rPr lang="ru-RU" dirty="0"/>
                  <a:t>, и схематически изобразить параболу.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b="1" dirty="0"/>
                  <a:t>Найти промежутки </a:t>
                </a:r>
                <a:r>
                  <a:rPr lang="ru-RU" b="1" dirty="0" err="1"/>
                  <a:t>знакопостоянства</a:t>
                </a:r>
                <a:r>
                  <a:rPr lang="ru-RU" dirty="0"/>
                  <a:t>, т.е. где функция принимает положительное значение и где – отрицательное.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ru-RU" b="1" dirty="0"/>
                  <a:t>Записать ответ</a:t>
                </a:r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3B2F39C-DECD-44CE-9F9D-DC06DD776E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971" y="1564105"/>
                <a:ext cx="11466095" cy="5197642"/>
              </a:xfrm>
              <a:blipFill>
                <a:blip r:embed="rId2"/>
                <a:stretch>
                  <a:fillRect l="-904" t="-2113" b="-14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298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D2E15-95CC-4E02-82C8-C69E4614E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ru-RU" dirty="0"/>
              <a:t>Устно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Объект 27">
                <a:extLst>
                  <a:ext uri="{FF2B5EF4-FFF2-40B4-BE49-F238E27FC236}">
                    <a16:creationId xmlns:a16="http://schemas.microsoft.com/office/drawing/2014/main" id="{80A845C9-BB21-43B5-87B9-1FC1725417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041" y="1564105"/>
                <a:ext cx="4040759" cy="4928770"/>
              </a:xfrm>
            </p:spPr>
            <p:txBody>
              <a:bodyPr/>
              <a:lstStyle/>
              <a:p>
                <a:r>
                  <a:rPr lang="ru-RU" dirty="0"/>
                  <a:t>Глядя на рисунок, найдите промежуток, на котором функция принимает положительные значения.</a:t>
                </a:r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;2)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;5)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;+∞)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;2)</m:t>
                    </m:r>
                    <m:r>
                      <a:rPr lang="ru-RU" dirty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(5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8" name="Объект 27">
                <a:extLst>
                  <a:ext uri="{FF2B5EF4-FFF2-40B4-BE49-F238E27FC236}">
                    <a16:creationId xmlns:a16="http://schemas.microsoft.com/office/drawing/2014/main" id="{80A845C9-BB21-43B5-87B9-1FC1725417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041" y="1564105"/>
                <a:ext cx="4040759" cy="4928770"/>
              </a:xfrm>
              <a:blipFill>
                <a:blip r:embed="rId2"/>
                <a:stretch>
                  <a:fillRect l="-2715" t="-22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BCFB5633-5F24-419C-9F37-E9E6815B1E9E}"/>
              </a:ext>
            </a:extLst>
          </p:cNvPr>
          <p:cNvGrpSpPr/>
          <p:nvPr/>
        </p:nvGrpSpPr>
        <p:grpSpPr>
          <a:xfrm>
            <a:off x="4529890" y="1812910"/>
            <a:ext cx="7319714" cy="4431159"/>
            <a:chOff x="3410954" y="1961146"/>
            <a:chExt cx="5704026" cy="3453065"/>
          </a:xfrm>
        </p:grpSpPr>
        <p:sp>
          <p:nvSpPr>
            <p:cNvPr id="26" name="Прямоугольник 25">
              <a:extLst>
                <a:ext uri="{FF2B5EF4-FFF2-40B4-BE49-F238E27FC236}">
                  <a16:creationId xmlns:a16="http://schemas.microsoft.com/office/drawing/2014/main" id="{341B9723-FB24-4BDE-9E35-73B75A92D555}"/>
                </a:ext>
              </a:extLst>
            </p:cNvPr>
            <p:cNvSpPr/>
            <p:nvPr/>
          </p:nvSpPr>
          <p:spPr>
            <a:xfrm>
              <a:off x="3410954" y="1961146"/>
              <a:ext cx="5642811" cy="344103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E161A790-965E-4C43-A871-6E4C80A227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8374" y="1973179"/>
              <a:ext cx="0" cy="3441032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>
              <a:extLst>
                <a:ext uri="{FF2B5EF4-FFF2-40B4-BE49-F238E27FC236}">
                  <a16:creationId xmlns:a16="http://schemas.microsoft.com/office/drawing/2014/main" id="{3617BD62-A350-43CD-A197-579F39E389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6968" y="3838074"/>
              <a:ext cx="564281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495695F-D5F0-492C-871F-A65BE3900D9F}"/>
                </a:ext>
              </a:extLst>
            </p:cNvPr>
            <p:cNvSpPr txBox="1"/>
            <p:nvPr/>
          </p:nvSpPr>
          <p:spPr>
            <a:xfrm>
              <a:off x="5970468" y="379778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A924F31-D8DE-4F58-9A65-962BA91DC434}"/>
                </a:ext>
              </a:extLst>
            </p:cNvPr>
            <p:cNvSpPr txBox="1"/>
            <p:nvPr/>
          </p:nvSpPr>
          <p:spPr>
            <a:xfrm>
              <a:off x="5861303" y="197317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B5611F6-9BFD-4532-A3C2-EC10F4DEBDAE}"/>
                </a:ext>
              </a:extLst>
            </p:cNvPr>
            <p:cNvSpPr txBox="1"/>
            <p:nvPr/>
          </p:nvSpPr>
          <p:spPr>
            <a:xfrm>
              <a:off x="8817427" y="3847040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</p:grpSp>
      <p:sp>
        <p:nvSpPr>
          <p:cNvPr id="37" name="Полилиния: фигура 36">
            <a:extLst>
              <a:ext uri="{FF2B5EF4-FFF2-40B4-BE49-F238E27FC236}">
                <a16:creationId xmlns:a16="http://schemas.microsoft.com/office/drawing/2014/main" id="{8EEAC466-EE95-4A72-846F-7667771D943E}"/>
              </a:ext>
            </a:extLst>
          </p:cNvPr>
          <p:cNvSpPr/>
          <p:nvPr/>
        </p:nvSpPr>
        <p:spPr>
          <a:xfrm>
            <a:off x="8325599" y="1563647"/>
            <a:ext cx="2417883" cy="3522414"/>
          </a:xfrm>
          <a:custGeom>
            <a:avLst/>
            <a:gdLst>
              <a:gd name="connsiteX0" fmla="*/ 0 w 2417883"/>
              <a:gd name="connsiteY0" fmla="*/ 165603 h 3522414"/>
              <a:gd name="connsiteX1" fmla="*/ 397042 w 2417883"/>
              <a:gd name="connsiteY1" fmla="*/ 1982372 h 3522414"/>
              <a:gd name="connsiteX2" fmla="*/ 794084 w 2417883"/>
              <a:gd name="connsiteY2" fmla="*/ 3149435 h 3522414"/>
              <a:gd name="connsiteX3" fmla="*/ 1191127 w 2417883"/>
              <a:gd name="connsiteY3" fmla="*/ 3522414 h 3522414"/>
              <a:gd name="connsiteX4" fmla="*/ 1588169 w 2417883"/>
              <a:gd name="connsiteY4" fmla="*/ 3149435 h 3522414"/>
              <a:gd name="connsiteX5" fmla="*/ 1973179 w 2417883"/>
              <a:gd name="connsiteY5" fmla="*/ 1982372 h 3522414"/>
              <a:gd name="connsiteX6" fmla="*/ 2382253 w 2417883"/>
              <a:gd name="connsiteY6" fmla="*/ 177635 h 3522414"/>
              <a:gd name="connsiteX7" fmla="*/ 2370221 w 2417883"/>
              <a:gd name="connsiteY7" fmla="*/ 165603 h 352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17883" h="3522414">
                <a:moveTo>
                  <a:pt x="0" y="165603"/>
                </a:moveTo>
                <a:cubicBezTo>
                  <a:pt x="132347" y="825335"/>
                  <a:pt x="264695" y="1485067"/>
                  <a:pt x="397042" y="1982372"/>
                </a:cubicBezTo>
                <a:cubicBezTo>
                  <a:pt x="529389" y="2479677"/>
                  <a:pt x="661737" y="2892761"/>
                  <a:pt x="794084" y="3149435"/>
                </a:cubicBezTo>
                <a:cubicBezTo>
                  <a:pt x="926431" y="3406109"/>
                  <a:pt x="1058780" y="3522414"/>
                  <a:pt x="1191127" y="3522414"/>
                </a:cubicBezTo>
                <a:cubicBezTo>
                  <a:pt x="1323474" y="3522414"/>
                  <a:pt x="1457827" y="3406109"/>
                  <a:pt x="1588169" y="3149435"/>
                </a:cubicBezTo>
                <a:cubicBezTo>
                  <a:pt x="1718511" y="2892761"/>
                  <a:pt x="1840832" y="2477672"/>
                  <a:pt x="1973179" y="1982372"/>
                </a:cubicBezTo>
                <a:cubicBezTo>
                  <a:pt x="2105526" y="1487072"/>
                  <a:pt x="2316079" y="480430"/>
                  <a:pt x="2382253" y="177635"/>
                </a:cubicBezTo>
                <a:cubicBezTo>
                  <a:pt x="2448427" y="-125160"/>
                  <a:pt x="2409324" y="20221"/>
                  <a:pt x="2370221" y="165603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D430B7-11FA-483B-8F61-57A7C9DBF262}"/>
              </a:ext>
            </a:extLst>
          </p:cNvPr>
          <p:cNvSpPr txBox="1"/>
          <p:nvPr/>
        </p:nvSpPr>
        <p:spPr>
          <a:xfrm>
            <a:off x="8682811" y="4226455"/>
            <a:ext cx="350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GOST type B" panose="020B0500000000000000" pitchFamily="34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898F107-07AD-4F67-9421-D92FA1BDDC9C}"/>
              </a:ext>
            </a:extLst>
          </p:cNvPr>
          <p:cNvSpPr txBox="1"/>
          <p:nvPr/>
        </p:nvSpPr>
        <p:spPr>
          <a:xfrm>
            <a:off x="10060492" y="4229949"/>
            <a:ext cx="381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latin typeface="GOST type B" panose="020B0500000000000000" pitchFamily="34" charset="0"/>
              </a:rPr>
              <a:t>5</a:t>
            </a: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BBC8D6B8-7D69-4280-870B-C000AD9E7DA5}"/>
              </a:ext>
            </a:extLst>
          </p:cNvPr>
          <p:cNvSpPr/>
          <p:nvPr/>
        </p:nvSpPr>
        <p:spPr>
          <a:xfrm>
            <a:off x="8107217" y="4176075"/>
            <a:ext cx="96252" cy="962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938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7052F-147C-4A4D-9E89-CE00902E0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Решите неравенство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8D33E9-764D-4157-8C59-2065408C55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ru-RU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ru-RU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28D33E9-764D-4157-8C59-2065408C55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234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2401E-92FC-4099-A87B-8346F5F62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ru-RU" dirty="0"/>
              <a:t>Устно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8FD9B56-11D1-428A-ACD2-5C2B5CC4D6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041" y="1564104"/>
                <a:ext cx="4140566" cy="5197642"/>
              </a:xfrm>
            </p:spPr>
            <p:txBody>
              <a:bodyPr/>
              <a:lstStyle/>
              <a:p>
                <a:r>
                  <a:rPr lang="ru-RU" dirty="0"/>
                  <a:t>На каком промежутке функция принимает положительное значение?</a:t>
                </a:r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arenR"/>
                </a:pPr>
                <a14:m>
                  <m:oMath xmlns:m="http://schemas.openxmlformats.org/officeDocument/2006/math">
                    <m:r>
                      <a:rPr lang="ru-RU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ru-RU" dirty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ru-RU" b="0" i="1" smtClean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+∞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8FD9B56-11D1-428A-ACD2-5C2B5CC4D6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041" y="1564104"/>
                <a:ext cx="4140566" cy="5197642"/>
              </a:xfrm>
              <a:blipFill>
                <a:blip r:embed="rId2"/>
                <a:stretch>
                  <a:fillRect l="-2651" t="-21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71F377B-EA16-4220-BB6A-C0553B6C7210}"/>
              </a:ext>
            </a:extLst>
          </p:cNvPr>
          <p:cNvGrpSpPr/>
          <p:nvPr/>
        </p:nvGrpSpPr>
        <p:grpSpPr>
          <a:xfrm>
            <a:off x="4529890" y="1812910"/>
            <a:ext cx="7319714" cy="4431159"/>
            <a:chOff x="3410954" y="1961146"/>
            <a:chExt cx="5704026" cy="3453065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6776F9F5-0418-4CE2-B372-F58A28E7DAFA}"/>
                </a:ext>
              </a:extLst>
            </p:cNvPr>
            <p:cNvSpPr/>
            <p:nvPr/>
          </p:nvSpPr>
          <p:spPr>
            <a:xfrm>
              <a:off x="3410954" y="1961146"/>
              <a:ext cx="5642811" cy="3441032"/>
            </a:xfrm>
            <a:prstGeom prst="rect">
              <a:avLst/>
            </a:pr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95F12D9D-C6BF-4E52-8206-0F873616C5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8374" y="1973179"/>
              <a:ext cx="0" cy="3441032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BFA4B9D8-50DF-4B10-84BC-D9A32CBCEA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6968" y="3838074"/>
              <a:ext cx="564281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3E905E6-3C0C-4D4B-8E2A-D0869572F082}"/>
                </a:ext>
              </a:extLst>
            </p:cNvPr>
            <p:cNvSpPr txBox="1"/>
            <p:nvPr/>
          </p:nvSpPr>
          <p:spPr>
            <a:xfrm>
              <a:off x="5970468" y="379778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9F65179-361D-47EE-A036-A5D74A659C94}"/>
                </a:ext>
              </a:extLst>
            </p:cNvPr>
            <p:cNvSpPr txBox="1"/>
            <p:nvPr/>
          </p:nvSpPr>
          <p:spPr>
            <a:xfrm>
              <a:off x="5861303" y="197317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6923279-FD25-468F-A08D-64CEF669BDC1}"/>
                </a:ext>
              </a:extLst>
            </p:cNvPr>
            <p:cNvSpPr txBox="1"/>
            <p:nvPr/>
          </p:nvSpPr>
          <p:spPr>
            <a:xfrm>
              <a:off x="8817427" y="3847040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</p:grp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61D424A4-69AE-4229-9358-7A2AC9BD0649}"/>
              </a:ext>
            </a:extLst>
          </p:cNvPr>
          <p:cNvSpPr/>
          <p:nvPr/>
        </p:nvSpPr>
        <p:spPr>
          <a:xfrm>
            <a:off x="8121060" y="697373"/>
            <a:ext cx="2417883" cy="3522414"/>
          </a:xfrm>
          <a:custGeom>
            <a:avLst/>
            <a:gdLst>
              <a:gd name="connsiteX0" fmla="*/ 0 w 2417883"/>
              <a:gd name="connsiteY0" fmla="*/ 165603 h 3522414"/>
              <a:gd name="connsiteX1" fmla="*/ 397042 w 2417883"/>
              <a:gd name="connsiteY1" fmla="*/ 1982372 h 3522414"/>
              <a:gd name="connsiteX2" fmla="*/ 794084 w 2417883"/>
              <a:gd name="connsiteY2" fmla="*/ 3149435 h 3522414"/>
              <a:gd name="connsiteX3" fmla="*/ 1191127 w 2417883"/>
              <a:gd name="connsiteY3" fmla="*/ 3522414 h 3522414"/>
              <a:gd name="connsiteX4" fmla="*/ 1588169 w 2417883"/>
              <a:gd name="connsiteY4" fmla="*/ 3149435 h 3522414"/>
              <a:gd name="connsiteX5" fmla="*/ 1973179 w 2417883"/>
              <a:gd name="connsiteY5" fmla="*/ 1982372 h 3522414"/>
              <a:gd name="connsiteX6" fmla="*/ 2382253 w 2417883"/>
              <a:gd name="connsiteY6" fmla="*/ 177635 h 3522414"/>
              <a:gd name="connsiteX7" fmla="*/ 2370221 w 2417883"/>
              <a:gd name="connsiteY7" fmla="*/ 165603 h 352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17883" h="3522414">
                <a:moveTo>
                  <a:pt x="0" y="165603"/>
                </a:moveTo>
                <a:cubicBezTo>
                  <a:pt x="132347" y="825335"/>
                  <a:pt x="264695" y="1485067"/>
                  <a:pt x="397042" y="1982372"/>
                </a:cubicBezTo>
                <a:cubicBezTo>
                  <a:pt x="529389" y="2479677"/>
                  <a:pt x="661737" y="2892761"/>
                  <a:pt x="794084" y="3149435"/>
                </a:cubicBezTo>
                <a:cubicBezTo>
                  <a:pt x="926431" y="3406109"/>
                  <a:pt x="1058780" y="3522414"/>
                  <a:pt x="1191127" y="3522414"/>
                </a:cubicBezTo>
                <a:cubicBezTo>
                  <a:pt x="1323474" y="3522414"/>
                  <a:pt x="1457827" y="3406109"/>
                  <a:pt x="1588169" y="3149435"/>
                </a:cubicBezTo>
                <a:cubicBezTo>
                  <a:pt x="1718511" y="2892761"/>
                  <a:pt x="1840832" y="2477672"/>
                  <a:pt x="1973179" y="1982372"/>
                </a:cubicBezTo>
                <a:cubicBezTo>
                  <a:pt x="2105526" y="1487072"/>
                  <a:pt x="2316079" y="480430"/>
                  <a:pt x="2382253" y="177635"/>
                </a:cubicBezTo>
                <a:cubicBezTo>
                  <a:pt x="2448427" y="-125160"/>
                  <a:pt x="2409324" y="20221"/>
                  <a:pt x="2370221" y="165603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F5E348-663D-4C83-948E-03F5286C6FF1}"/>
              </a:ext>
            </a:extLst>
          </p:cNvPr>
          <p:cNvSpPr txBox="1"/>
          <p:nvPr/>
        </p:nvSpPr>
        <p:spPr>
          <a:xfrm>
            <a:off x="9140006" y="4226455"/>
            <a:ext cx="350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GOST type B" panose="020B0500000000000000" pitchFamily="34" charset="0"/>
              </a:rPr>
              <a:t>3</a:t>
            </a:r>
            <a:endParaRPr lang="ru-RU" sz="3200" b="1" dirty="0">
              <a:latin typeface="GOST type B" panose="020B0500000000000000" pitchFamily="34" charset="0"/>
            </a:endParaRP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31673B38-115F-4410-ADAF-DFD46EC76AEF}"/>
              </a:ext>
            </a:extLst>
          </p:cNvPr>
          <p:cNvSpPr/>
          <p:nvPr/>
        </p:nvSpPr>
        <p:spPr>
          <a:xfrm>
            <a:off x="8107217" y="4176075"/>
            <a:ext cx="96252" cy="962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70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2C9AE8-E846-47FD-BF04-CA424FE2F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</a:t>
            </a:r>
            <a:r>
              <a:rPr lang="en-US" dirty="0"/>
              <a:t>. </a:t>
            </a:r>
            <a:r>
              <a:rPr lang="ru-RU" dirty="0"/>
              <a:t>Устно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933656-F69B-4BE1-8FEC-D0BE1A600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42" y="1564105"/>
            <a:ext cx="4087568" cy="5197642"/>
          </a:xfrm>
        </p:spPr>
        <p:txBody>
          <a:bodyPr/>
          <a:lstStyle/>
          <a:p>
            <a:r>
              <a:rPr lang="ru-RU" dirty="0"/>
              <a:t>Имеет ли функция отрицательные значения?</a:t>
            </a:r>
          </a:p>
          <a:p>
            <a:pPr marL="514350" indent="-514350">
              <a:buFont typeface="+mj-lt"/>
              <a:buAutoNum type="arabicParenR"/>
            </a:pPr>
            <a:r>
              <a:rPr lang="ru-RU" b="0" dirty="0"/>
              <a:t>Да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Нет</a:t>
            </a:r>
          </a:p>
          <a:p>
            <a:pPr marL="514350" indent="-514350">
              <a:buFont typeface="+mj-lt"/>
              <a:buAutoNum type="arabicParenR"/>
            </a:pPr>
            <a:endParaRPr lang="ru-RU" b="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2C1FF85-B474-48ED-A055-82166CCDDBD5}"/>
              </a:ext>
            </a:extLst>
          </p:cNvPr>
          <p:cNvGrpSpPr/>
          <p:nvPr/>
        </p:nvGrpSpPr>
        <p:grpSpPr>
          <a:xfrm>
            <a:off x="4529890" y="1812910"/>
            <a:ext cx="7319714" cy="4431159"/>
            <a:chOff x="3410954" y="1961146"/>
            <a:chExt cx="5704026" cy="3453065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14E3419B-F628-4375-B218-A705770FF182}"/>
                </a:ext>
              </a:extLst>
            </p:cNvPr>
            <p:cNvSpPr/>
            <p:nvPr/>
          </p:nvSpPr>
          <p:spPr>
            <a:xfrm>
              <a:off x="3410954" y="1961146"/>
              <a:ext cx="5642811" cy="3441032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13D2EFD7-1056-4F33-BF11-501EA8B473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8374" y="1973179"/>
              <a:ext cx="0" cy="3441032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3794194F-D2AE-40F1-9405-B56A865866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6968" y="3838074"/>
              <a:ext cx="564281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6EA722B-D8FB-4C13-9097-C46AE1EFC427}"/>
                </a:ext>
              </a:extLst>
            </p:cNvPr>
            <p:cNvSpPr txBox="1"/>
            <p:nvPr/>
          </p:nvSpPr>
          <p:spPr>
            <a:xfrm>
              <a:off x="5970468" y="379778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5F9AD56-D348-4103-8A7E-22BDC26B7D39}"/>
                </a:ext>
              </a:extLst>
            </p:cNvPr>
            <p:cNvSpPr txBox="1"/>
            <p:nvPr/>
          </p:nvSpPr>
          <p:spPr>
            <a:xfrm>
              <a:off x="5861303" y="197317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84E13C5-B552-424F-8A11-6F4B0D621A09}"/>
                </a:ext>
              </a:extLst>
            </p:cNvPr>
            <p:cNvSpPr txBox="1"/>
            <p:nvPr/>
          </p:nvSpPr>
          <p:spPr>
            <a:xfrm>
              <a:off x="8817427" y="3847040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</p:grp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9261ED04-68A0-4FF1-AC58-B5E3763F9687}"/>
              </a:ext>
            </a:extLst>
          </p:cNvPr>
          <p:cNvSpPr/>
          <p:nvPr/>
        </p:nvSpPr>
        <p:spPr>
          <a:xfrm>
            <a:off x="6556950" y="324393"/>
            <a:ext cx="2417883" cy="3522414"/>
          </a:xfrm>
          <a:custGeom>
            <a:avLst/>
            <a:gdLst>
              <a:gd name="connsiteX0" fmla="*/ 0 w 2417883"/>
              <a:gd name="connsiteY0" fmla="*/ 165603 h 3522414"/>
              <a:gd name="connsiteX1" fmla="*/ 397042 w 2417883"/>
              <a:gd name="connsiteY1" fmla="*/ 1982372 h 3522414"/>
              <a:gd name="connsiteX2" fmla="*/ 794084 w 2417883"/>
              <a:gd name="connsiteY2" fmla="*/ 3149435 h 3522414"/>
              <a:gd name="connsiteX3" fmla="*/ 1191127 w 2417883"/>
              <a:gd name="connsiteY3" fmla="*/ 3522414 h 3522414"/>
              <a:gd name="connsiteX4" fmla="*/ 1588169 w 2417883"/>
              <a:gd name="connsiteY4" fmla="*/ 3149435 h 3522414"/>
              <a:gd name="connsiteX5" fmla="*/ 1973179 w 2417883"/>
              <a:gd name="connsiteY5" fmla="*/ 1982372 h 3522414"/>
              <a:gd name="connsiteX6" fmla="*/ 2382253 w 2417883"/>
              <a:gd name="connsiteY6" fmla="*/ 177635 h 3522414"/>
              <a:gd name="connsiteX7" fmla="*/ 2370221 w 2417883"/>
              <a:gd name="connsiteY7" fmla="*/ 165603 h 352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17883" h="3522414">
                <a:moveTo>
                  <a:pt x="0" y="165603"/>
                </a:moveTo>
                <a:cubicBezTo>
                  <a:pt x="132347" y="825335"/>
                  <a:pt x="264695" y="1485067"/>
                  <a:pt x="397042" y="1982372"/>
                </a:cubicBezTo>
                <a:cubicBezTo>
                  <a:pt x="529389" y="2479677"/>
                  <a:pt x="661737" y="2892761"/>
                  <a:pt x="794084" y="3149435"/>
                </a:cubicBezTo>
                <a:cubicBezTo>
                  <a:pt x="926431" y="3406109"/>
                  <a:pt x="1058780" y="3522414"/>
                  <a:pt x="1191127" y="3522414"/>
                </a:cubicBezTo>
                <a:cubicBezTo>
                  <a:pt x="1323474" y="3522414"/>
                  <a:pt x="1457827" y="3406109"/>
                  <a:pt x="1588169" y="3149435"/>
                </a:cubicBezTo>
                <a:cubicBezTo>
                  <a:pt x="1718511" y="2892761"/>
                  <a:pt x="1840832" y="2477672"/>
                  <a:pt x="1973179" y="1982372"/>
                </a:cubicBezTo>
                <a:cubicBezTo>
                  <a:pt x="2105526" y="1487072"/>
                  <a:pt x="2316079" y="480430"/>
                  <a:pt x="2382253" y="177635"/>
                </a:cubicBezTo>
                <a:cubicBezTo>
                  <a:pt x="2448427" y="-125160"/>
                  <a:pt x="2409324" y="20221"/>
                  <a:pt x="2370221" y="165603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0B87850-DF52-4280-8564-32E6965211DD}"/>
              </a:ext>
            </a:extLst>
          </p:cNvPr>
          <p:cNvSpPr/>
          <p:nvPr/>
        </p:nvSpPr>
        <p:spPr>
          <a:xfrm>
            <a:off x="8107217" y="4176075"/>
            <a:ext cx="96252" cy="962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23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2C9AE8-E846-47FD-BF04-CA424FE2F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  <a:r>
              <a:rPr lang="en-US" dirty="0"/>
              <a:t>. </a:t>
            </a:r>
            <a:r>
              <a:rPr lang="ru-RU" dirty="0"/>
              <a:t>Устно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933656-F69B-4BE1-8FEC-D0BE1A600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42" y="1564105"/>
            <a:ext cx="4087568" cy="5197642"/>
          </a:xfrm>
        </p:spPr>
        <p:txBody>
          <a:bodyPr/>
          <a:lstStyle/>
          <a:p>
            <a:r>
              <a:rPr lang="ru-RU" dirty="0"/>
              <a:t>Имеет ли функция отрицательные значения?</a:t>
            </a:r>
          </a:p>
          <a:p>
            <a:pPr marL="514350" indent="-514350">
              <a:buFont typeface="+mj-lt"/>
              <a:buAutoNum type="arabicParenR"/>
            </a:pPr>
            <a:r>
              <a:rPr lang="ru-RU" b="0" dirty="0"/>
              <a:t>Да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/>
              <a:t>Нет</a:t>
            </a:r>
          </a:p>
          <a:p>
            <a:pPr marL="514350" indent="-514350">
              <a:buFont typeface="+mj-lt"/>
              <a:buAutoNum type="arabicParenR"/>
            </a:pPr>
            <a:endParaRPr lang="ru-RU" b="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2C1FF85-B474-48ED-A055-82166CCDDBD5}"/>
              </a:ext>
            </a:extLst>
          </p:cNvPr>
          <p:cNvGrpSpPr/>
          <p:nvPr/>
        </p:nvGrpSpPr>
        <p:grpSpPr>
          <a:xfrm>
            <a:off x="4529890" y="1812910"/>
            <a:ext cx="7319714" cy="4431159"/>
            <a:chOff x="3410954" y="1961146"/>
            <a:chExt cx="5704026" cy="3453065"/>
          </a:xfrm>
        </p:grpSpPr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14E3419B-F628-4375-B218-A705770FF182}"/>
                </a:ext>
              </a:extLst>
            </p:cNvPr>
            <p:cNvSpPr/>
            <p:nvPr/>
          </p:nvSpPr>
          <p:spPr>
            <a:xfrm>
              <a:off x="3410954" y="1961146"/>
              <a:ext cx="5642811" cy="3441032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13D2EFD7-1056-4F33-BF11-501EA8B473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38374" y="1973179"/>
              <a:ext cx="0" cy="3441032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3794194F-D2AE-40F1-9405-B56A865866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6968" y="3838074"/>
              <a:ext cx="5642811" cy="1"/>
            </a:xfrm>
            <a:prstGeom prst="line">
              <a:avLst/>
            </a:prstGeom>
            <a:ln w="381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6EA722B-D8FB-4C13-9097-C46AE1EFC427}"/>
                </a:ext>
              </a:extLst>
            </p:cNvPr>
            <p:cNvSpPr txBox="1"/>
            <p:nvPr/>
          </p:nvSpPr>
          <p:spPr>
            <a:xfrm>
              <a:off x="5970468" y="379778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dirty="0">
                  <a:latin typeface="GOST type B" panose="020B0500000000000000" pitchFamily="34" charset="0"/>
                </a:rPr>
                <a:t>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5F9AD56-D348-4103-8A7E-22BDC26B7D39}"/>
                </a:ext>
              </a:extLst>
            </p:cNvPr>
            <p:cNvSpPr txBox="1"/>
            <p:nvPr/>
          </p:nvSpPr>
          <p:spPr>
            <a:xfrm>
              <a:off x="5861303" y="1973179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y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84E13C5-B552-424F-8A11-6F4B0D621A09}"/>
                </a:ext>
              </a:extLst>
            </p:cNvPr>
            <p:cNvSpPr txBox="1"/>
            <p:nvPr/>
          </p:nvSpPr>
          <p:spPr>
            <a:xfrm>
              <a:off x="8817427" y="3847040"/>
              <a:ext cx="297553" cy="45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>
                  <a:latin typeface="GOST type B" panose="020B0500000000000000" pitchFamily="34" charset="0"/>
                </a:rPr>
                <a:t>x</a:t>
              </a:r>
              <a:endParaRPr lang="ru-RU" sz="3200" b="1" i="1" dirty="0">
                <a:latin typeface="GOST type B" panose="020B0500000000000000" pitchFamily="34" charset="0"/>
              </a:endParaRPr>
            </a:p>
          </p:txBody>
        </p:sp>
      </p:grp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9261ED04-68A0-4FF1-AC58-B5E3763F9687}"/>
              </a:ext>
            </a:extLst>
          </p:cNvPr>
          <p:cNvSpPr/>
          <p:nvPr/>
        </p:nvSpPr>
        <p:spPr>
          <a:xfrm flipV="1">
            <a:off x="7515415" y="4619667"/>
            <a:ext cx="2417883" cy="1891559"/>
          </a:xfrm>
          <a:custGeom>
            <a:avLst/>
            <a:gdLst>
              <a:gd name="connsiteX0" fmla="*/ 0 w 2417883"/>
              <a:gd name="connsiteY0" fmla="*/ 165603 h 3522414"/>
              <a:gd name="connsiteX1" fmla="*/ 397042 w 2417883"/>
              <a:gd name="connsiteY1" fmla="*/ 1982372 h 3522414"/>
              <a:gd name="connsiteX2" fmla="*/ 794084 w 2417883"/>
              <a:gd name="connsiteY2" fmla="*/ 3149435 h 3522414"/>
              <a:gd name="connsiteX3" fmla="*/ 1191127 w 2417883"/>
              <a:gd name="connsiteY3" fmla="*/ 3522414 h 3522414"/>
              <a:gd name="connsiteX4" fmla="*/ 1588169 w 2417883"/>
              <a:gd name="connsiteY4" fmla="*/ 3149435 h 3522414"/>
              <a:gd name="connsiteX5" fmla="*/ 1973179 w 2417883"/>
              <a:gd name="connsiteY5" fmla="*/ 1982372 h 3522414"/>
              <a:gd name="connsiteX6" fmla="*/ 2382253 w 2417883"/>
              <a:gd name="connsiteY6" fmla="*/ 177635 h 3522414"/>
              <a:gd name="connsiteX7" fmla="*/ 2370221 w 2417883"/>
              <a:gd name="connsiteY7" fmla="*/ 165603 h 352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17883" h="3522414">
                <a:moveTo>
                  <a:pt x="0" y="165603"/>
                </a:moveTo>
                <a:cubicBezTo>
                  <a:pt x="132347" y="825335"/>
                  <a:pt x="264695" y="1485067"/>
                  <a:pt x="397042" y="1982372"/>
                </a:cubicBezTo>
                <a:cubicBezTo>
                  <a:pt x="529389" y="2479677"/>
                  <a:pt x="661737" y="2892761"/>
                  <a:pt x="794084" y="3149435"/>
                </a:cubicBezTo>
                <a:cubicBezTo>
                  <a:pt x="926431" y="3406109"/>
                  <a:pt x="1058780" y="3522414"/>
                  <a:pt x="1191127" y="3522414"/>
                </a:cubicBezTo>
                <a:cubicBezTo>
                  <a:pt x="1323474" y="3522414"/>
                  <a:pt x="1457827" y="3406109"/>
                  <a:pt x="1588169" y="3149435"/>
                </a:cubicBezTo>
                <a:cubicBezTo>
                  <a:pt x="1718511" y="2892761"/>
                  <a:pt x="1840832" y="2477672"/>
                  <a:pt x="1973179" y="1982372"/>
                </a:cubicBezTo>
                <a:cubicBezTo>
                  <a:pt x="2105526" y="1487072"/>
                  <a:pt x="2316079" y="480430"/>
                  <a:pt x="2382253" y="177635"/>
                </a:cubicBezTo>
                <a:cubicBezTo>
                  <a:pt x="2448427" y="-125160"/>
                  <a:pt x="2409324" y="20221"/>
                  <a:pt x="2370221" y="165603"/>
                </a:cubicBez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0B87850-DF52-4280-8564-32E6965211DD}"/>
              </a:ext>
            </a:extLst>
          </p:cNvPr>
          <p:cNvSpPr/>
          <p:nvPr/>
        </p:nvSpPr>
        <p:spPr>
          <a:xfrm>
            <a:off x="8107217" y="4176075"/>
            <a:ext cx="96252" cy="962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9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(1)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98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(1)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ru-RU" dirty="0"/>
                  <a:t>1)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  <a:blipFill>
                <a:blip r:embed="rId3"/>
                <a:stretch>
                  <a:fillRect l="-1654" t="-12879" r="-1737" b="-28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35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(1)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ru-RU" dirty="0"/>
                  <a:t>1)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  <a:blipFill>
                <a:blip r:embed="rId3"/>
                <a:stretch>
                  <a:fillRect l="-1654" t="-12879" r="-1737" b="-28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4500" indent="-444500">
                  <a:buNone/>
                </a:pPr>
                <a:r>
                  <a:rPr lang="ru-RU" dirty="0"/>
                  <a:t>2) Найдем нули функции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:</a:t>
                </a: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  <a:blipFill>
                <a:blip r:embed="rId4"/>
                <a:stretch>
                  <a:fillRect l="-3026" t="-10843" b="-2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15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ctr"/>
                <a:r>
                  <a:rPr lang="ru-RU" dirty="0"/>
                  <a:t>№660</a:t>
                </a:r>
                <a:r>
                  <a:rPr lang="en-US" dirty="0"/>
                  <a:t> (1)</a:t>
                </a:r>
                <a:br>
                  <a:rPr lang="ru-RU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34307A63-E765-48A7-BCAE-B623B523FE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</p:spPr>
            <p:txBody>
              <a:bodyPr>
                <a:noAutofit/>
              </a:bodyPr>
              <a:lstStyle/>
              <a:p>
                <a:pPr marL="360363" indent="-360363">
                  <a:buNone/>
                </a:pPr>
                <a:r>
                  <a:rPr lang="ru-RU" dirty="0"/>
                  <a:t>1) Функция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квадратичная. График парабола. Ветви</a:t>
                </a:r>
                <a:r>
                  <a:rPr lang="en-US" dirty="0"/>
                  <a:t> </a:t>
                </a:r>
                <a:r>
                  <a:rPr lang="ru-RU" dirty="0"/>
                  <a:t>направлены вверх.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F423A6-D7C6-440E-959E-B26A74D987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7041" y="1564105"/>
                <a:ext cx="7367339" cy="806116"/>
              </a:xfrm>
              <a:blipFill>
                <a:blip r:embed="rId3"/>
                <a:stretch>
                  <a:fillRect l="-1654" t="-12879" r="-1737" b="-28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44500" indent="-444500">
                  <a:buNone/>
                </a:pPr>
                <a:r>
                  <a:rPr lang="ru-RU" dirty="0"/>
                  <a:t>2) Найдем нули функции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ru-RU" b="0" i="0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/>
                  <a:t>:</a:t>
                </a:r>
              </a:p>
            </p:txBody>
          </p:sp>
        </mc:Choice>
        <mc:Fallback xmlns="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DF9C36BE-2BF2-4971-B545-82F9F78664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42" y="2370221"/>
                <a:ext cx="4030580" cy="1014659"/>
              </a:xfrm>
              <a:prstGeom prst="rect">
                <a:avLst/>
              </a:prstGeom>
              <a:blipFill>
                <a:blip r:embed="rId4"/>
                <a:stretch>
                  <a:fillRect l="-3026" t="-10843" b="-2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3429001"/>
                <a:ext cx="4740442" cy="5414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𝒂𝒄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8824C237-FD18-49B5-BC80-0038BE6AB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3429001"/>
                <a:ext cx="4740442" cy="5414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5E721736-7B1A-426C-B6B1-A138F2FF38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3926302"/>
                <a:ext cx="4740442" cy="962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бъект 2">
                <a:extLst>
                  <a:ext uri="{FF2B5EF4-FFF2-40B4-BE49-F238E27FC236}">
                    <a16:creationId xmlns:a16="http://schemas.microsoft.com/office/drawing/2014/main" id="{5E721736-7B1A-426C-B6B1-A138F2FF3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3926302"/>
                <a:ext cx="4740442" cy="9625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0A7DA17F-4548-45EA-A1E8-AD6E8AC3EF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3293" y="4985069"/>
                <a:ext cx="4740442" cy="962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GOST type B" panose="020B0500000000000000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rad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Объект 2">
                <a:extLst>
                  <a:ext uri="{FF2B5EF4-FFF2-40B4-BE49-F238E27FC236}">
                    <a16:creationId xmlns:a16="http://schemas.microsoft.com/office/drawing/2014/main" id="{0A7DA17F-4548-45EA-A1E8-AD6E8AC3E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93" y="4985069"/>
                <a:ext cx="4740442" cy="9625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421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785</Words>
  <Application>Microsoft Office PowerPoint</Application>
  <PresentationFormat>Широкоэкранный</PresentationFormat>
  <Paragraphs>139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GOST type B</vt:lpstr>
      <vt:lpstr>Тема Office</vt:lpstr>
      <vt:lpstr>Решение неравенств второй степени</vt:lpstr>
      <vt:lpstr>1. Устно</vt:lpstr>
      <vt:lpstr>2. Устно</vt:lpstr>
      <vt:lpstr>3. Устно</vt:lpstr>
      <vt:lpstr>4. Устно</vt:lpstr>
      <vt:lpstr>№660 (1) x^2-3x+2≤0</vt:lpstr>
      <vt:lpstr>№660 (1) x^2-3x+2≤0</vt:lpstr>
      <vt:lpstr>№660 (1) x^2-3x+2≤0</vt:lpstr>
      <vt:lpstr>№660 (1) x^2-3x+2≤0</vt:lpstr>
      <vt:lpstr>№660 (1) x^2-3x+2≤0</vt:lpstr>
      <vt:lpstr>№660 (1) x^2-3x+2≤0</vt:lpstr>
      <vt:lpstr>№660 (3) 〖-x〗^2+3x-2&lt;0</vt:lpstr>
      <vt:lpstr>№660 (3) 〖-x〗^2+3x-2&lt;0</vt:lpstr>
      <vt:lpstr>№660 (3) 〖-x〗^2+3x-2&lt;0</vt:lpstr>
      <vt:lpstr>№660 (3) 〖-x〗^2+3x-2&lt;0</vt:lpstr>
      <vt:lpstr>№660 (3) 〖-x〗^2+3x-2&lt;0</vt:lpstr>
      <vt:lpstr>№660 (3) 〖-x〗^2+3x-2&lt;0</vt:lpstr>
      <vt:lpstr>№660 (3) 〖-x〗^2+3x-2&lt;0</vt:lpstr>
      <vt:lpstr>Алгоритм решения неравенства второй степени.</vt:lpstr>
      <vt:lpstr>Решите неравенство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Wladimir</dc:creator>
  <cp:lastModifiedBy>Elena</cp:lastModifiedBy>
  <cp:revision>33</cp:revision>
  <dcterms:created xsi:type="dcterms:W3CDTF">2020-04-26T06:55:02Z</dcterms:created>
  <dcterms:modified xsi:type="dcterms:W3CDTF">2020-04-26T10:15:20Z</dcterms:modified>
</cp:coreProperties>
</file>